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47"/>
  </p:notesMasterIdLst>
  <p:sldIdLst>
    <p:sldId id="608" r:id="rId2"/>
    <p:sldId id="830" r:id="rId3"/>
    <p:sldId id="831" r:id="rId4"/>
    <p:sldId id="848" r:id="rId5"/>
    <p:sldId id="849" r:id="rId6"/>
    <p:sldId id="845" r:id="rId7"/>
    <p:sldId id="853" r:id="rId8"/>
    <p:sldId id="832" r:id="rId9"/>
    <p:sldId id="851" r:id="rId10"/>
    <p:sldId id="850" r:id="rId11"/>
    <p:sldId id="846" r:id="rId12"/>
    <p:sldId id="861" r:id="rId13"/>
    <p:sldId id="862" r:id="rId14"/>
    <p:sldId id="863" r:id="rId15"/>
    <p:sldId id="833" r:id="rId16"/>
    <p:sldId id="854" r:id="rId17"/>
    <p:sldId id="852" r:id="rId18"/>
    <p:sldId id="855" r:id="rId19"/>
    <p:sldId id="856" r:id="rId20"/>
    <p:sldId id="865" r:id="rId21"/>
    <p:sldId id="864" r:id="rId22"/>
    <p:sldId id="866" r:id="rId23"/>
    <p:sldId id="857" r:id="rId24"/>
    <p:sldId id="836" r:id="rId25"/>
    <p:sldId id="867" r:id="rId26"/>
    <p:sldId id="869" r:id="rId27"/>
    <p:sldId id="868" r:id="rId28"/>
    <p:sldId id="837" r:id="rId29"/>
    <p:sldId id="870" r:id="rId30"/>
    <p:sldId id="871" r:id="rId31"/>
    <p:sldId id="847" r:id="rId32"/>
    <p:sldId id="838" r:id="rId33"/>
    <p:sldId id="839" r:id="rId34"/>
    <p:sldId id="872" r:id="rId35"/>
    <p:sldId id="877" r:id="rId36"/>
    <p:sldId id="873" r:id="rId37"/>
    <p:sldId id="840" r:id="rId38"/>
    <p:sldId id="859" r:id="rId39"/>
    <p:sldId id="842" r:id="rId40"/>
    <p:sldId id="841" r:id="rId41"/>
    <p:sldId id="874" r:id="rId42"/>
    <p:sldId id="843" r:id="rId43"/>
    <p:sldId id="844" r:id="rId44"/>
    <p:sldId id="875" r:id="rId45"/>
    <p:sldId id="876" r:id="rId4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993300"/>
    <a:srgbClr val="339933"/>
    <a:srgbClr val="CC6600"/>
    <a:srgbClr val="FF9933"/>
    <a:srgbClr val="FFFFCC"/>
    <a:srgbClr val="CCFFFF"/>
    <a:srgbClr val="FFFF99"/>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89" d="100"/>
          <a:sy n="89" d="100"/>
        </p:scale>
        <p:origin x="102" y="960"/>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326AD6E9-7D85-DC80-863A-991B5DB74813}"/>
              </a:ext>
            </a:extLst>
          </p:cNvPr>
          <p:cNvSpPr>
            <a:spLocks noGrp="1"/>
          </p:cNvSpPr>
          <p:nvPr>
            <p:ph type="sldNum" sz="quarter" idx="10"/>
          </p:nvPr>
        </p:nvSpPr>
        <p:spPr/>
        <p:txBody>
          <a:body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C52D37A9-CEC1-FB88-574B-237641B885A7}"/>
              </a:ext>
            </a:extLst>
          </p:cNvPr>
          <p:cNvSpPr>
            <a:spLocks noGrp="1"/>
          </p:cNvSpPr>
          <p:nvPr>
            <p:ph type="sldNum" sz="quarter" idx="11"/>
          </p:nvPr>
        </p:nvSpPr>
        <p:spPr/>
        <p:txBody>
          <a:body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CCBF3ED5-9D4B-F858-E8A9-311D34AFE28B}"/>
              </a:ext>
            </a:extLst>
          </p:cNvPr>
          <p:cNvSpPr>
            <a:spLocks noGrp="1"/>
          </p:cNvSpPr>
          <p:nvPr>
            <p:ph type="sldNum" sz="quarter" idx="4"/>
          </p:nvPr>
        </p:nvSpPr>
        <p:spPr>
          <a:xfrm>
            <a:off x="6905625" y="6351485"/>
            <a:ext cx="2057400" cy="365125"/>
          </a:xfrm>
          <a:prstGeom prst="rect">
            <a:avLst/>
          </a:prstGeom>
        </p:spPr>
        <p:txBody>
          <a:bodyPr vert="horz" lIns="91440" tIns="45720" rIns="91440" bIns="45720" rtlCol="0" anchor="ctr"/>
          <a:lstStyle>
            <a:lvl1pPr algn="r">
              <a:defRPr sz="1200">
                <a:solidFill>
                  <a:schemeClr val="bg1"/>
                </a:solidFill>
              </a:defRPr>
            </a:lvl1p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474BA-198E-6797-A7DD-EE1ED8821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67105-4EB6-F6C7-C2C5-60E44C770B01}"/>
              </a:ext>
            </a:extLst>
          </p:cNvPr>
          <p:cNvSpPr>
            <a:spLocks noGrp="1"/>
          </p:cNvSpPr>
          <p:nvPr>
            <p:ph type="title"/>
          </p:nvPr>
        </p:nvSpPr>
        <p:spPr>
          <a:xfrm>
            <a:off x="338666" y="310445"/>
            <a:ext cx="8421512" cy="830997"/>
          </a:xfrm>
        </p:spPr>
        <p:txBody>
          <a:bodyPr/>
          <a:lstStyle/>
          <a:p>
            <a:r>
              <a:rPr lang="en-US" dirty="0"/>
              <a:t>Surface Tension Fun</a:t>
            </a:r>
          </a:p>
        </p:txBody>
      </p:sp>
      <p:sp>
        <p:nvSpPr>
          <p:cNvPr id="3" name="Content Placeholder 2">
            <a:extLst>
              <a:ext uri="{FF2B5EF4-FFF2-40B4-BE49-F238E27FC236}">
                <a16:creationId xmlns:a16="http://schemas.microsoft.com/office/drawing/2014/main" id="{B114970D-0050-24EE-1005-FA4A28929EC1}"/>
              </a:ext>
            </a:extLst>
          </p:cNvPr>
          <p:cNvSpPr>
            <a:spLocks noGrp="1"/>
          </p:cNvSpPr>
          <p:nvPr>
            <p:ph idx="1"/>
          </p:nvPr>
        </p:nvSpPr>
        <p:spPr>
          <a:xfrm>
            <a:off x="372533" y="1272988"/>
            <a:ext cx="8387645" cy="5274567"/>
          </a:xfrm>
        </p:spPr>
        <p:txBody>
          <a:bodyPr/>
          <a:lstStyle/>
          <a:p>
            <a:r>
              <a:rPr lang="en-US" sz="2200" dirty="0"/>
              <a:t>Surface tension at zero gravity: check it out</a:t>
            </a:r>
          </a:p>
          <a:p>
            <a:r>
              <a:rPr lang="en-US" sz="2200" dirty="0"/>
              <a:t>https://www.youtube.com/watch?v=lMtXfwk7PXg</a:t>
            </a:r>
          </a:p>
        </p:txBody>
      </p:sp>
      <p:pic>
        <p:nvPicPr>
          <p:cNvPr id="7" name="Picture 6">
            <a:extLst>
              <a:ext uri="{FF2B5EF4-FFF2-40B4-BE49-F238E27FC236}">
                <a16:creationId xmlns:a16="http://schemas.microsoft.com/office/drawing/2014/main" id="{D0954E2D-C509-68E9-3A1A-42D78B9FDB65}"/>
              </a:ext>
            </a:extLst>
          </p:cNvPr>
          <p:cNvPicPr>
            <a:picLocks noChangeAspect="1"/>
          </p:cNvPicPr>
          <p:nvPr/>
        </p:nvPicPr>
        <p:blipFill>
          <a:blip r:embed="rId2"/>
          <a:stretch>
            <a:fillRect/>
          </a:stretch>
        </p:blipFill>
        <p:spPr>
          <a:xfrm>
            <a:off x="1330254" y="2384612"/>
            <a:ext cx="6020804" cy="3931566"/>
          </a:xfrm>
          <a:prstGeom prst="rect">
            <a:avLst/>
          </a:prstGeom>
        </p:spPr>
      </p:pic>
      <p:sp>
        <p:nvSpPr>
          <p:cNvPr id="4" name="Slide Number Placeholder 3">
            <a:extLst>
              <a:ext uri="{FF2B5EF4-FFF2-40B4-BE49-F238E27FC236}">
                <a16:creationId xmlns:a16="http://schemas.microsoft.com/office/drawing/2014/main" id="{3D581AEC-2FA0-340E-32E7-A9CA15C1B605}"/>
              </a:ext>
            </a:extLst>
          </p:cNvPr>
          <p:cNvSpPr>
            <a:spLocks noGrp="1"/>
          </p:cNvSpPr>
          <p:nvPr>
            <p:ph type="sldNum" sz="quarter" idx="10"/>
          </p:nvPr>
        </p:nvSpPr>
        <p:spPr/>
        <p:txBody>
          <a:bodyPr/>
          <a:lstStyle/>
          <a:p>
            <a:fld id="{B434390E-5614-49FD-B636-0EE8DCB870C2}" type="slidenum">
              <a:rPr lang="en-US" smtClean="0"/>
              <a:pPr/>
              <a:t>10</a:t>
            </a:fld>
            <a:endParaRPr lang="en-US" dirty="0"/>
          </a:p>
        </p:txBody>
      </p:sp>
    </p:spTree>
    <p:extLst>
      <p:ext uri="{BB962C8B-B14F-4D97-AF65-F5344CB8AC3E}">
        <p14:creationId xmlns:p14="http://schemas.microsoft.com/office/powerpoint/2010/main" val="321129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1269-501D-6E0C-7CE7-817DD2E8E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3578C-FFDC-8795-3741-E3751400EEE0}"/>
              </a:ext>
            </a:extLst>
          </p:cNvPr>
          <p:cNvSpPr>
            <a:spLocks noGrp="1"/>
          </p:cNvSpPr>
          <p:nvPr>
            <p:ph type="title"/>
          </p:nvPr>
        </p:nvSpPr>
        <p:spPr/>
        <p:txBody>
          <a:bodyPr/>
          <a:lstStyle/>
          <a:p>
            <a:r>
              <a:rPr lang="en-US" dirty="0"/>
              <a:t>Capillary Action</a:t>
            </a:r>
          </a:p>
        </p:txBody>
      </p:sp>
      <p:sp>
        <p:nvSpPr>
          <p:cNvPr id="3" name="Content Placeholder 2">
            <a:extLst>
              <a:ext uri="{FF2B5EF4-FFF2-40B4-BE49-F238E27FC236}">
                <a16:creationId xmlns:a16="http://schemas.microsoft.com/office/drawing/2014/main" id="{824BAC4A-4730-4B57-90E1-4A6173E49CE1}"/>
              </a:ext>
            </a:extLst>
          </p:cNvPr>
          <p:cNvSpPr>
            <a:spLocks noGrp="1"/>
          </p:cNvSpPr>
          <p:nvPr>
            <p:ph idx="1"/>
          </p:nvPr>
        </p:nvSpPr>
        <p:spPr/>
        <p:txBody>
          <a:bodyPr/>
          <a:lstStyle/>
          <a:p>
            <a:r>
              <a:rPr lang="en-US" dirty="0">
                <a:solidFill>
                  <a:srgbClr val="00FF00"/>
                </a:solidFill>
              </a:rPr>
              <a:t>Capillary action </a:t>
            </a:r>
            <a:r>
              <a:rPr lang="en-US" dirty="0"/>
              <a:t>is the </a:t>
            </a:r>
            <a:r>
              <a:rPr lang="en-US" dirty="0">
                <a:solidFill>
                  <a:srgbClr val="FFFF00"/>
                </a:solidFill>
              </a:rPr>
              <a:t>movement of a liquid through or along a solid material</a:t>
            </a:r>
            <a:r>
              <a:rPr lang="en-US" dirty="0"/>
              <a:t>, even against gravity, driven by the forces of </a:t>
            </a:r>
            <a:r>
              <a:rPr lang="en-US" dirty="0">
                <a:solidFill>
                  <a:schemeClr val="accent1">
                    <a:lumMod val="60000"/>
                    <a:lumOff val="40000"/>
                  </a:schemeClr>
                </a:solidFill>
              </a:rPr>
              <a:t>cohesion</a:t>
            </a:r>
            <a:r>
              <a:rPr lang="en-US" dirty="0"/>
              <a:t> (a liquid's attraction to itself), </a:t>
            </a:r>
            <a:r>
              <a:rPr lang="en-US" dirty="0">
                <a:solidFill>
                  <a:schemeClr val="accent1">
                    <a:lumMod val="60000"/>
                    <a:lumOff val="40000"/>
                  </a:schemeClr>
                </a:solidFill>
              </a:rPr>
              <a:t>adhesion</a:t>
            </a:r>
            <a:r>
              <a:rPr lang="en-US" dirty="0"/>
              <a:t> (a liquid's attraction to a solid surface), and </a:t>
            </a:r>
            <a:r>
              <a:rPr lang="en-US" dirty="0">
                <a:solidFill>
                  <a:schemeClr val="accent1">
                    <a:lumMod val="60000"/>
                    <a:lumOff val="40000"/>
                  </a:schemeClr>
                </a:solidFill>
              </a:rPr>
              <a:t>surface tension</a:t>
            </a:r>
            <a:r>
              <a:rPr lang="en-US" dirty="0"/>
              <a:t>.</a:t>
            </a:r>
            <a:br>
              <a:rPr lang="en-US" dirty="0"/>
            </a:br>
            <a:endParaRPr lang="en-US" dirty="0"/>
          </a:p>
          <a:p>
            <a:r>
              <a:rPr lang="en-US" dirty="0"/>
              <a:t>When the adhesive forces between the liquid and the solid are stronger than the cohesive forces within the liquid, the liquid will "climb" the solid, which is seen in examples like a paper towel absorbing a spill or water traveling up a plant's xylem</a:t>
            </a:r>
          </a:p>
        </p:txBody>
      </p:sp>
      <p:sp>
        <p:nvSpPr>
          <p:cNvPr id="4" name="Slide Number Placeholder 3">
            <a:extLst>
              <a:ext uri="{FF2B5EF4-FFF2-40B4-BE49-F238E27FC236}">
                <a16:creationId xmlns:a16="http://schemas.microsoft.com/office/drawing/2014/main" id="{FB6D5FD2-A709-A513-7F1F-34874934892B}"/>
              </a:ext>
            </a:extLst>
          </p:cNvPr>
          <p:cNvSpPr>
            <a:spLocks noGrp="1"/>
          </p:cNvSpPr>
          <p:nvPr>
            <p:ph type="sldNum" sz="quarter" idx="10"/>
          </p:nvPr>
        </p:nvSpPr>
        <p:spPr/>
        <p:txBody>
          <a:bodyPr/>
          <a:lstStyle/>
          <a:p>
            <a:fld id="{B434390E-5614-49FD-B636-0EE8DCB870C2}" type="slidenum">
              <a:rPr lang="en-US" smtClean="0"/>
              <a:pPr/>
              <a:t>11</a:t>
            </a:fld>
            <a:endParaRPr lang="en-US" dirty="0"/>
          </a:p>
        </p:txBody>
      </p:sp>
    </p:spTree>
    <p:extLst>
      <p:ext uri="{BB962C8B-B14F-4D97-AF65-F5344CB8AC3E}">
        <p14:creationId xmlns:p14="http://schemas.microsoft.com/office/powerpoint/2010/main" val="2384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4E11C-8967-95F6-7CFE-90FAB2EBB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ED9E4-F643-9EF1-DFEC-FE0C7C4B4B8B}"/>
              </a:ext>
            </a:extLst>
          </p:cNvPr>
          <p:cNvSpPr>
            <a:spLocks noGrp="1"/>
          </p:cNvSpPr>
          <p:nvPr>
            <p:ph type="title"/>
          </p:nvPr>
        </p:nvSpPr>
        <p:spPr/>
        <p:txBody>
          <a:bodyPr/>
          <a:lstStyle/>
          <a:p>
            <a:r>
              <a:rPr lang="en-US" dirty="0"/>
              <a:t>Capillary Action</a:t>
            </a:r>
          </a:p>
        </p:txBody>
      </p:sp>
      <p:sp>
        <p:nvSpPr>
          <p:cNvPr id="3" name="Content Placeholder 2">
            <a:extLst>
              <a:ext uri="{FF2B5EF4-FFF2-40B4-BE49-F238E27FC236}">
                <a16:creationId xmlns:a16="http://schemas.microsoft.com/office/drawing/2014/main" id="{7E8470FC-C340-260F-6613-4EFEC0521A62}"/>
              </a:ext>
            </a:extLst>
          </p:cNvPr>
          <p:cNvSpPr>
            <a:spLocks noGrp="1"/>
          </p:cNvSpPr>
          <p:nvPr>
            <p:ph idx="1"/>
          </p:nvPr>
        </p:nvSpPr>
        <p:spPr>
          <a:xfrm>
            <a:off x="372533" y="1332090"/>
            <a:ext cx="5445561" cy="5215465"/>
          </a:xfrm>
        </p:spPr>
        <p:txBody>
          <a:bodyPr/>
          <a:lstStyle/>
          <a:p>
            <a:r>
              <a:rPr lang="en-US" sz="2000" dirty="0"/>
              <a:t>It is called “capillary action” because a capillary tube, which is a very small diameter tube, when one of its open ends is placed in a liquid (water, even</a:t>
            </a:r>
            <a:br>
              <a:rPr lang="en-US" sz="2000" dirty="0"/>
            </a:br>
            <a:r>
              <a:rPr lang="en-US" sz="2000" dirty="0"/>
              <a:t>blood), will draw a small sample volume of that liquid into the tube as a result of adhesion to the glass and cohesion with other liquid molecules</a:t>
            </a:r>
          </a:p>
        </p:txBody>
      </p:sp>
      <p:sp>
        <p:nvSpPr>
          <p:cNvPr id="4" name="Slide Number Placeholder 3">
            <a:extLst>
              <a:ext uri="{FF2B5EF4-FFF2-40B4-BE49-F238E27FC236}">
                <a16:creationId xmlns:a16="http://schemas.microsoft.com/office/drawing/2014/main" id="{FA8ECD3A-0ACB-F522-CC5B-FAB0EF74C806}"/>
              </a:ext>
            </a:extLst>
          </p:cNvPr>
          <p:cNvSpPr>
            <a:spLocks noGrp="1"/>
          </p:cNvSpPr>
          <p:nvPr>
            <p:ph type="sldNum" sz="quarter" idx="10"/>
          </p:nvPr>
        </p:nvSpPr>
        <p:spPr/>
        <p:txBody>
          <a:bodyPr/>
          <a:lstStyle/>
          <a:p>
            <a:fld id="{B434390E-5614-49FD-B636-0EE8DCB870C2}" type="slidenum">
              <a:rPr lang="en-US" smtClean="0"/>
              <a:pPr/>
              <a:t>12</a:t>
            </a:fld>
            <a:endParaRPr lang="en-US" dirty="0"/>
          </a:p>
        </p:txBody>
      </p:sp>
      <p:pic>
        <p:nvPicPr>
          <p:cNvPr id="6" name="Picture 5">
            <a:extLst>
              <a:ext uri="{FF2B5EF4-FFF2-40B4-BE49-F238E27FC236}">
                <a16:creationId xmlns:a16="http://schemas.microsoft.com/office/drawing/2014/main" id="{956DD765-EA6A-5684-FB95-DABD3D02947B}"/>
              </a:ext>
            </a:extLst>
          </p:cNvPr>
          <p:cNvPicPr>
            <a:picLocks noChangeAspect="1"/>
          </p:cNvPicPr>
          <p:nvPr/>
        </p:nvPicPr>
        <p:blipFill>
          <a:blip r:embed="rId2"/>
          <a:stretch>
            <a:fillRect/>
          </a:stretch>
        </p:blipFill>
        <p:spPr>
          <a:xfrm>
            <a:off x="6128518" y="3963689"/>
            <a:ext cx="2834507" cy="2319143"/>
          </a:xfrm>
          <a:prstGeom prst="rect">
            <a:avLst/>
          </a:prstGeom>
        </p:spPr>
      </p:pic>
      <p:pic>
        <p:nvPicPr>
          <p:cNvPr id="7" name="Picture 6" descr="A diagram of a science experiment">
            <a:extLst>
              <a:ext uri="{FF2B5EF4-FFF2-40B4-BE49-F238E27FC236}">
                <a16:creationId xmlns:a16="http://schemas.microsoft.com/office/drawing/2014/main" id="{F115065D-1AA6-C685-83D1-D825E2155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128" y="779286"/>
            <a:ext cx="3075454" cy="3075454"/>
          </a:xfrm>
          <a:prstGeom prst="rect">
            <a:avLst/>
          </a:prstGeom>
        </p:spPr>
      </p:pic>
      <p:pic>
        <p:nvPicPr>
          <p:cNvPr id="1026" name="Picture 2" descr="Closeup hands of nurse wear a rubber white medical gloves using capillary  tube touch and drain on the blood of human ring finger to check glucose in  blood at medical clinic. Stock">
            <a:extLst>
              <a:ext uri="{FF2B5EF4-FFF2-40B4-BE49-F238E27FC236}">
                <a16:creationId xmlns:a16="http://schemas.microsoft.com/office/drawing/2014/main" id="{C9111047-BC9F-918B-0BB6-13B8AC8CB7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9468" y="4382144"/>
            <a:ext cx="2952474" cy="196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0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0A90-5AE4-D242-EF5D-8691A51ED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E72BA-E32A-E708-4565-C0DD139C2197}"/>
              </a:ext>
            </a:extLst>
          </p:cNvPr>
          <p:cNvSpPr>
            <a:spLocks noGrp="1"/>
          </p:cNvSpPr>
          <p:nvPr>
            <p:ph type="title"/>
          </p:nvPr>
        </p:nvSpPr>
        <p:spPr>
          <a:xfrm>
            <a:off x="349955" y="310445"/>
            <a:ext cx="8421512" cy="707886"/>
          </a:xfrm>
        </p:spPr>
        <p:txBody>
          <a:bodyPr/>
          <a:lstStyle/>
          <a:p>
            <a:r>
              <a:rPr lang="en-US" sz="4000" dirty="0"/>
              <a:t>Water vs Mercury in Capillary Action</a:t>
            </a:r>
          </a:p>
        </p:txBody>
      </p:sp>
      <p:sp>
        <p:nvSpPr>
          <p:cNvPr id="3" name="Content Placeholder 2">
            <a:extLst>
              <a:ext uri="{FF2B5EF4-FFF2-40B4-BE49-F238E27FC236}">
                <a16:creationId xmlns:a16="http://schemas.microsoft.com/office/drawing/2014/main" id="{E2A05567-2A01-1FD2-89B9-2E7DB949E0D1}"/>
              </a:ext>
            </a:extLst>
          </p:cNvPr>
          <p:cNvSpPr>
            <a:spLocks noGrp="1"/>
          </p:cNvSpPr>
          <p:nvPr>
            <p:ph idx="1"/>
          </p:nvPr>
        </p:nvSpPr>
        <p:spPr>
          <a:xfrm>
            <a:off x="361244" y="1136020"/>
            <a:ext cx="8398934" cy="5215465"/>
          </a:xfrm>
        </p:spPr>
        <p:txBody>
          <a:bodyPr/>
          <a:lstStyle/>
          <a:p>
            <a:r>
              <a:rPr lang="en-US" sz="2000" dirty="0">
                <a:solidFill>
                  <a:srgbClr val="00FF00"/>
                </a:solidFill>
              </a:rPr>
              <a:t>Water</a:t>
            </a:r>
            <a:r>
              <a:rPr lang="en-US" sz="2000" dirty="0"/>
              <a:t> will have strong </a:t>
            </a:r>
            <a:r>
              <a:rPr lang="en-US" sz="2000" dirty="0">
                <a:solidFill>
                  <a:schemeClr val="accent1">
                    <a:lumMod val="60000"/>
                    <a:lumOff val="40000"/>
                  </a:schemeClr>
                </a:solidFill>
              </a:rPr>
              <a:t>adhesion</a:t>
            </a:r>
            <a:r>
              <a:rPr lang="en-US" sz="2000" dirty="0"/>
              <a:t> to glass. Glass is composed of </a:t>
            </a:r>
            <a:r>
              <a:rPr lang="en-US" sz="2000" dirty="0">
                <a:solidFill>
                  <a:srgbClr val="FFFF00"/>
                </a:solidFill>
              </a:rPr>
              <a:t>silanol</a:t>
            </a:r>
            <a:r>
              <a:rPr lang="en-US" sz="2000" dirty="0"/>
              <a:t> </a:t>
            </a:r>
            <a:r>
              <a:rPr lang="en-US" sz="2000" dirty="0">
                <a:solidFill>
                  <a:srgbClr val="FFC000"/>
                </a:solidFill>
              </a:rPr>
              <a:t>(–Si–OH</a:t>
            </a:r>
            <a:r>
              <a:rPr lang="en-US" sz="2000" dirty="0"/>
              <a:t>) groups (note the </a:t>
            </a:r>
            <a:r>
              <a:rPr lang="en-US" sz="2000" dirty="0">
                <a:solidFill>
                  <a:srgbClr val="FFFF00"/>
                </a:solidFill>
              </a:rPr>
              <a:t>H-bonding hydroxyls</a:t>
            </a:r>
            <a:r>
              <a:rPr lang="en-US" sz="2000" dirty="0"/>
              <a:t>), which interact with water’s natural H-bonding hydroxyls </a:t>
            </a:r>
            <a:br>
              <a:rPr lang="en-US" sz="2000" dirty="0"/>
            </a:br>
            <a:r>
              <a:rPr lang="en-US" sz="2000" dirty="0"/>
              <a:t>(</a:t>
            </a:r>
            <a:r>
              <a:rPr lang="en-US" sz="2000" dirty="0">
                <a:solidFill>
                  <a:srgbClr val="FFC000"/>
                </a:solidFill>
              </a:rPr>
              <a:t>H–O–H</a:t>
            </a:r>
            <a:r>
              <a:rPr lang="en-US" sz="2000" dirty="0"/>
              <a:t>), creating a force which draws a volume of water above the level of water in a container although. The </a:t>
            </a:r>
            <a:r>
              <a:rPr lang="en-US" sz="2000" dirty="0">
                <a:solidFill>
                  <a:srgbClr val="FFFF00"/>
                </a:solidFill>
              </a:rPr>
              <a:t>meniscus</a:t>
            </a:r>
            <a:r>
              <a:rPr lang="en-US" sz="2000" dirty="0"/>
              <a:t> in the capillary is </a:t>
            </a:r>
            <a:r>
              <a:rPr lang="en-US" sz="2000" dirty="0">
                <a:solidFill>
                  <a:schemeClr val="accent1">
                    <a:lumMod val="60000"/>
                    <a:lumOff val="40000"/>
                  </a:schemeClr>
                </a:solidFill>
              </a:rPr>
              <a:t>concave</a:t>
            </a:r>
          </a:p>
          <a:p>
            <a:endParaRPr lang="en-US" sz="2000" dirty="0"/>
          </a:p>
          <a:p>
            <a:r>
              <a:rPr lang="en-US" sz="2000" dirty="0">
                <a:solidFill>
                  <a:srgbClr val="00FF00"/>
                </a:solidFill>
              </a:rPr>
              <a:t>Mercury</a:t>
            </a:r>
            <a:r>
              <a:rPr lang="en-US" sz="2000" dirty="0"/>
              <a:t> however has no strong bonding interaction to glass wall </a:t>
            </a:r>
            <a:r>
              <a:rPr lang="en-US" sz="2000" dirty="0">
                <a:solidFill>
                  <a:srgbClr val="FFFF00"/>
                </a:solidFill>
              </a:rPr>
              <a:t>silanol</a:t>
            </a:r>
            <a:r>
              <a:rPr lang="en-US" sz="2000" dirty="0"/>
              <a:t> groups, so </a:t>
            </a:r>
            <a:r>
              <a:rPr lang="en-US" sz="2000" dirty="0">
                <a:solidFill>
                  <a:schemeClr val="accent1">
                    <a:lumMod val="60000"/>
                    <a:lumOff val="40000"/>
                  </a:schemeClr>
                </a:solidFill>
              </a:rPr>
              <a:t>adhesion</a:t>
            </a:r>
            <a:r>
              <a:rPr lang="en-US" sz="2000" dirty="0"/>
              <a:t> is nil.</a:t>
            </a:r>
            <a:br>
              <a:rPr lang="en-US" sz="2000" dirty="0"/>
            </a:br>
            <a:r>
              <a:rPr lang="en-US" sz="2000" dirty="0"/>
              <a:t>However, the </a:t>
            </a:r>
            <a:r>
              <a:rPr lang="en-US" sz="2000" dirty="0">
                <a:solidFill>
                  <a:schemeClr val="accent1">
                    <a:lumMod val="60000"/>
                    <a:lumOff val="40000"/>
                  </a:schemeClr>
                </a:solidFill>
              </a:rPr>
              <a:t>cohesive</a:t>
            </a:r>
            <a:r>
              <a:rPr lang="en-US" sz="2000" dirty="0"/>
              <a:t> forces in</a:t>
            </a:r>
            <a:br>
              <a:rPr lang="en-US" sz="2000" dirty="0"/>
            </a:br>
            <a:r>
              <a:rPr lang="en-US" sz="2000" dirty="0"/>
              <a:t>mercury are much stronger and they</a:t>
            </a:r>
            <a:br>
              <a:rPr lang="en-US" sz="2000" dirty="0"/>
            </a:br>
            <a:r>
              <a:rPr lang="en-US" sz="2000" dirty="0"/>
              <a:t>pull any mercury in the capillary</a:t>
            </a:r>
            <a:br>
              <a:rPr lang="en-US" sz="2000" dirty="0"/>
            </a:br>
            <a:r>
              <a:rPr lang="en-US" sz="2000" dirty="0"/>
              <a:t>down below the level of the mercury</a:t>
            </a:r>
            <a:br>
              <a:rPr lang="en-US" sz="2000" dirty="0"/>
            </a:br>
            <a:r>
              <a:rPr lang="en-US" sz="2000" dirty="0"/>
              <a:t>in the container. The </a:t>
            </a:r>
            <a:r>
              <a:rPr lang="en-US" sz="2000" dirty="0">
                <a:solidFill>
                  <a:srgbClr val="FFFF00"/>
                </a:solidFill>
              </a:rPr>
              <a:t>meniscus</a:t>
            </a:r>
            <a:r>
              <a:rPr lang="en-US" sz="2000" dirty="0"/>
              <a:t> in the</a:t>
            </a:r>
            <a:br>
              <a:rPr lang="en-US" sz="2000" dirty="0"/>
            </a:br>
            <a:r>
              <a:rPr lang="en-US" sz="2000" dirty="0"/>
              <a:t>capillary is </a:t>
            </a:r>
            <a:r>
              <a:rPr lang="en-US" sz="2000" dirty="0">
                <a:solidFill>
                  <a:schemeClr val="accent1">
                    <a:lumMod val="60000"/>
                    <a:lumOff val="40000"/>
                  </a:schemeClr>
                </a:solidFill>
              </a:rPr>
              <a:t>convex</a:t>
            </a:r>
          </a:p>
        </p:txBody>
      </p:sp>
      <p:sp>
        <p:nvSpPr>
          <p:cNvPr id="4" name="Slide Number Placeholder 3">
            <a:extLst>
              <a:ext uri="{FF2B5EF4-FFF2-40B4-BE49-F238E27FC236}">
                <a16:creationId xmlns:a16="http://schemas.microsoft.com/office/drawing/2014/main" id="{864C3E8C-52A9-7156-7F95-0E4AEFF41CE1}"/>
              </a:ext>
            </a:extLst>
          </p:cNvPr>
          <p:cNvSpPr>
            <a:spLocks noGrp="1"/>
          </p:cNvSpPr>
          <p:nvPr>
            <p:ph type="sldNum" sz="quarter" idx="10"/>
          </p:nvPr>
        </p:nvSpPr>
        <p:spPr/>
        <p:txBody>
          <a:bodyPr/>
          <a:lstStyle/>
          <a:p>
            <a:fld id="{B434390E-5614-49FD-B636-0EE8DCB870C2}" type="slidenum">
              <a:rPr lang="en-US" smtClean="0"/>
              <a:pPr/>
              <a:t>13</a:t>
            </a:fld>
            <a:endParaRPr lang="en-US" dirty="0"/>
          </a:p>
        </p:txBody>
      </p:sp>
      <p:pic>
        <p:nvPicPr>
          <p:cNvPr id="2050" name="Picture 2" descr="3. Example of capillary action of water and mercury. | Download Scientific  Diagram">
            <a:extLst>
              <a:ext uri="{FF2B5EF4-FFF2-40B4-BE49-F238E27FC236}">
                <a16:creationId xmlns:a16="http://schemas.microsoft.com/office/drawing/2014/main" id="{79E359EB-C731-BE4F-36DE-696583CBF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103" y="3733800"/>
            <a:ext cx="320165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4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2A7A5-6D59-1BDB-190C-029FC50DA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71AD7-00B7-9AFC-DD19-053887DDAF64}"/>
              </a:ext>
            </a:extLst>
          </p:cNvPr>
          <p:cNvSpPr>
            <a:spLocks noGrp="1"/>
          </p:cNvSpPr>
          <p:nvPr>
            <p:ph type="title"/>
          </p:nvPr>
        </p:nvSpPr>
        <p:spPr>
          <a:xfrm>
            <a:off x="349955" y="310445"/>
            <a:ext cx="8421512" cy="707886"/>
          </a:xfrm>
        </p:spPr>
        <p:txBody>
          <a:bodyPr/>
          <a:lstStyle/>
          <a:p>
            <a:r>
              <a:rPr lang="en-US" sz="4000" dirty="0"/>
              <a:t>Biological Capillary Action</a:t>
            </a:r>
          </a:p>
        </p:txBody>
      </p:sp>
      <p:sp>
        <p:nvSpPr>
          <p:cNvPr id="3" name="Content Placeholder 2">
            <a:extLst>
              <a:ext uri="{FF2B5EF4-FFF2-40B4-BE49-F238E27FC236}">
                <a16:creationId xmlns:a16="http://schemas.microsoft.com/office/drawing/2014/main" id="{30CEABC4-6381-9519-1786-8C0D68866590}"/>
              </a:ext>
            </a:extLst>
          </p:cNvPr>
          <p:cNvSpPr>
            <a:spLocks noGrp="1"/>
          </p:cNvSpPr>
          <p:nvPr>
            <p:ph idx="1"/>
          </p:nvPr>
        </p:nvSpPr>
        <p:spPr>
          <a:xfrm>
            <a:off x="361244" y="1136020"/>
            <a:ext cx="5153981" cy="5215465"/>
          </a:xfrm>
        </p:spPr>
        <p:txBody>
          <a:bodyPr/>
          <a:lstStyle/>
          <a:p>
            <a:r>
              <a:rPr lang="en-US" dirty="0"/>
              <a:t>Capillary action is also observed in plant life</a:t>
            </a:r>
          </a:p>
          <a:p>
            <a:r>
              <a:rPr lang="en-US" dirty="0"/>
              <a:t>Fluids and nutrients are transported up stems and tree trunks as water adheres easily in the capillary-like structure of the plant’s xylem</a:t>
            </a:r>
          </a:p>
        </p:txBody>
      </p:sp>
      <p:sp>
        <p:nvSpPr>
          <p:cNvPr id="4" name="Slide Number Placeholder 3">
            <a:extLst>
              <a:ext uri="{FF2B5EF4-FFF2-40B4-BE49-F238E27FC236}">
                <a16:creationId xmlns:a16="http://schemas.microsoft.com/office/drawing/2014/main" id="{E263156D-7C93-8AF3-48F5-93142E9AE671}"/>
              </a:ext>
            </a:extLst>
          </p:cNvPr>
          <p:cNvSpPr>
            <a:spLocks noGrp="1"/>
          </p:cNvSpPr>
          <p:nvPr>
            <p:ph type="sldNum" sz="quarter" idx="10"/>
          </p:nvPr>
        </p:nvSpPr>
        <p:spPr/>
        <p:txBody>
          <a:bodyPr/>
          <a:lstStyle/>
          <a:p>
            <a:fld id="{B434390E-5614-49FD-B636-0EE8DCB870C2}" type="slidenum">
              <a:rPr lang="en-US" smtClean="0"/>
              <a:pPr/>
              <a:t>14</a:t>
            </a:fld>
            <a:endParaRPr lang="en-US" dirty="0"/>
          </a:p>
        </p:txBody>
      </p:sp>
      <p:pic>
        <p:nvPicPr>
          <p:cNvPr id="6" name="Picture 5">
            <a:extLst>
              <a:ext uri="{FF2B5EF4-FFF2-40B4-BE49-F238E27FC236}">
                <a16:creationId xmlns:a16="http://schemas.microsoft.com/office/drawing/2014/main" id="{84FBC814-707A-A038-66D6-1A04613C17F6}"/>
              </a:ext>
            </a:extLst>
          </p:cNvPr>
          <p:cNvPicPr>
            <a:picLocks noChangeAspect="1"/>
          </p:cNvPicPr>
          <p:nvPr/>
        </p:nvPicPr>
        <p:blipFill>
          <a:blip r:embed="rId2"/>
          <a:stretch>
            <a:fillRect/>
          </a:stretch>
        </p:blipFill>
        <p:spPr>
          <a:xfrm>
            <a:off x="5515225" y="1766655"/>
            <a:ext cx="3267531" cy="3324689"/>
          </a:xfrm>
          <a:prstGeom prst="rect">
            <a:avLst/>
          </a:prstGeom>
        </p:spPr>
      </p:pic>
    </p:spTree>
    <p:extLst>
      <p:ext uri="{BB962C8B-B14F-4D97-AF65-F5344CB8AC3E}">
        <p14:creationId xmlns:p14="http://schemas.microsoft.com/office/powerpoint/2010/main" val="317039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4DAF-9A42-3CDC-4E7B-43FFCD1B26A8}"/>
              </a:ext>
            </a:extLst>
          </p:cNvPr>
          <p:cNvSpPr>
            <a:spLocks noGrp="1"/>
          </p:cNvSpPr>
          <p:nvPr>
            <p:ph type="title"/>
          </p:nvPr>
        </p:nvSpPr>
        <p:spPr/>
        <p:txBody>
          <a:bodyPr/>
          <a:lstStyle/>
          <a:p>
            <a:r>
              <a:rPr lang="en-US" dirty="0"/>
              <a:t>Viscosity</a:t>
            </a:r>
          </a:p>
        </p:txBody>
      </p:sp>
      <p:sp>
        <p:nvSpPr>
          <p:cNvPr id="3" name="Content Placeholder 2">
            <a:extLst>
              <a:ext uri="{FF2B5EF4-FFF2-40B4-BE49-F238E27FC236}">
                <a16:creationId xmlns:a16="http://schemas.microsoft.com/office/drawing/2014/main" id="{0A9F6DE0-2CBF-1512-E352-BCCD7E6B917D}"/>
              </a:ext>
            </a:extLst>
          </p:cNvPr>
          <p:cNvSpPr>
            <a:spLocks noGrp="1"/>
          </p:cNvSpPr>
          <p:nvPr>
            <p:ph idx="1"/>
          </p:nvPr>
        </p:nvSpPr>
        <p:spPr/>
        <p:txBody>
          <a:bodyPr/>
          <a:lstStyle/>
          <a:p>
            <a:r>
              <a:rPr lang="en-US" dirty="0">
                <a:solidFill>
                  <a:srgbClr val="00FF00"/>
                </a:solidFill>
              </a:rPr>
              <a:t>Viscosity</a:t>
            </a:r>
            <a:r>
              <a:rPr lang="en-US" dirty="0"/>
              <a:t> (symbol Greek letter </a:t>
            </a:r>
            <a:r>
              <a:rPr lang="en-US" i="1" dirty="0">
                <a:solidFill>
                  <a:srgbClr val="FFC000"/>
                </a:solidFill>
              </a:rPr>
              <a:t>eta</a:t>
            </a:r>
            <a:r>
              <a:rPr lang="en-US" dirty="0"/>
              <a:t> </a:t>
            </a:r>
            <a:r>
              <a:rPr lang="en-US" dirty="0">
                <a:solidFill>
                  <a:srgbClr val="FFC000"/>
                </a:solidFill>
                <a:sym typeface="Symbol" panose="05050102010706020507" pitchFamily="18" charset="2"/>
              </a:rPr>
              <a:t></a:t>
            </a:r>
            <a:r>
              <a:rPr lang="en-US" dirty="0"/>
              <a:t>)</a:t>
            </a:r>
            <a:br>
              <a:rPr lang="en-US" dirty="0"/>
            </a:br>
            <a:r>
              <a:rPr lang="en-US" dirty="0"/>
              <a:t>is the resistance of a fluid to flow,</a:t>
            </a:r>
            <a:br>
              <a:rPr lang="en-US" dirty="0"/>
            </a:br>
            <a:r>
              <a:rPr lang="en-US" dirty="0"/>
              <a:t>often described as its "thickness" or</a:t>
            </a:r>
            <a:br>
              <a:rPr lang="en-US" dirty="0"/>
            </a:br>
            <a:r>
              <a:rPr lang="en-US" dirty="0"/>
              <a:t>internal friction</a:t>
            </a:r>
          </a:p>
          <a:p>
            <a:r>
              <a:rPr lang="en-US" dirty="0"/>
              <a:t>A </a:t>
            </a:r>
            <a:r>
              <a:rPr lang="en-US" dirty="0">
                <a:solidFill>
                  <a:srgbClr val="00FF00"/>
                </a:solidFill>
              </a:rPr>
              <a:t>viscometer</a:t>
            </a:r>
            <a:r>
              <a:rPr lang="en-US" dirty="0"/>
              <a:t> is a special glass device</a:t>
            </a:r>
            <a:br>
              <a:rPr lang="en-US" dirty="0"/>
            </a:br>
            <a:r>
              <a:rPr lang="en-US" dirty="0"/>
              <a:t>that measures time it takes for test</a:t>
            </a:r>
            <a:br>
              <a:rPr lang="en-US" dirty="0"/>
            </a:br>
            <a:r>
              <a:rPr lang="en-US" dirty="0"/>
              <a:t>liquid to flow through narrow vertical</a:t>
            </a:r>
            <a:br>
              <a:rPr lang="en-US" dirty="0"/>
            </a:br>
            <a:r>
              <a:rPr lang="en-US" dirty="0"/>
              <a:t>tubing</a:t>
            </a:r>
          </a:p>
          <a:p>
            <a:r>
              <a:rPr lang="en-US" sz="2000" dirty="0">
                <a:solidFill>
                  <a:srgbClr val="FFFF00"/>
                </a:solidFill>
              </a:rPr>
              <a:t>Units of viscosity</a:t>
            </a:r>
            <a:r>
              <a:rPr lang="en-US" sz="2000" dirty="0"/>
              <a:t>: </a:t>
            </a:r>
            <a:r>
              <a:rPr lang="en-US" sz="2000" dirty="0">
                <a:solidFill>
                  <a:srgbClr val="FFC000"/>
                </a:solidFill>
              </a:rPr>
              <a:t>poise</a:t>
            </a:r>
            <a:r>
              <a:rPr lang="en-US" sz="2000" dirty="0"/>
              <a:t> (1 poise = 1 mPa s)</a:t>
            </a:r>
          </a:p>
          <a:p>
            <a:r>
              <a:rPr lang="en-US" sz="2000" dirty="0"/>
              <a:t>If a liquid has strong intermolecular forces,</a:t>
            </a:r>
            <a:br>
              <a:rPr lang="en-US" sz="2000" dirty="0"/>
            </a:br>
            <a:r>
              <a:rPr lang="en-US" sz="2000" dirty="0"/>
              <a:t>the molecules will not move past each other</a:t>
            </a:r>
            <a:br>
              <a:rPr lang="en-US" sz="2000" dirty="0"/>
            </a:br>
            <a:r>
              <a:rPr lang="en-US" sz="2000" dirty="0"/>
              <a:t>but slowly. Adding an –OH group to </a:t>
            </a:r>
            <a:r>
              <a:rPr lang="en-US" sz="2000" dirty="0">
                <a:solidFill>
                  <a:schemeClr val="accent1">
                    <a:lumMod val="60000"/>
                    <a:lumOff val="40000"/>
                  </a:schemeClr>
                </a:solidFill>
              </a:rPr>
              <a:t>ethanol</a:t>
            </a:r>
            <a:br>
              <a:rPr lang="en-US" sz="2000" dirty="0"/>
            </a:br>
            <a:r>
              <a:rPr lang="en-US" sz="2000" dirty="0"/>
              <a:t>(</a:t>
            </a:r>
            <a:r>
              <a:rPr lang="en-US" sz="2000" dirty="0">
                <a:solidFill>
                  <a:srgbClr val="FFC000"/>
                </a:solidFill>
              </a:rPr>
              <a:t>CH</a:t>
            </a:r>
            <a:r>
              <a:rPr lang="en-US" sz="2000" baseline="-25000" dirty="0">
                <a:solidFill>
                  <a:srgbClr val="FFC000"/>
                </a:solidFill>
              </a:rPr>
              <a:t>3</a:t>
            </a:r>
            <a:r>
              <a:rPr lang="en-US" sz="2000" dirty="0">
                <a:solidFill>
                  <a:srgbClr val="FFC000"/>
                </a:solidFill>
              </a:rPr>
              <a:t>CH</a:t>
            </a:r>
            <a:r>
              <a:rPr lang="en-US" sz="2000" baseline="-25000" dirty="0">
                <a:solidFill>
                  <a:srgbClr val="FFC000"/>
                </a:solidFill>
              </a:rPr>
              <a:t>2</a:t>
            </a:r>
            <a:r>
              <a:rPr lang="en-US" sz="2000" dirty="0">
                <a:solidFill>
                  <a:srgbClr val="FFC000"/>
                </a:solidFill>
              </a:rPr>
              <a:t>OH</a:t>
            </a:r>
            <a:r>
              <a:rPr lang="en-US" sz="2000" dirty="0"/>
              <a:t>) to make </a:t>
            </a:r>
            <a:r>
              <a:rPr lang="en-US" sz="2000" dirty="0">
                <a:solidFill>
                  <a:schemeClr val="accent1">
                    <a:lumMod val="60000"/>
                    <a:lumOff val="40000"/>
                  </a:schemeClr>
                </a:solidFill>
              </a:rPr>
              <a:t>ethylene glycol </a:t>
            </a:r>
            <a:br>
              <a:rPr lang="en-US" sz="2000" dirty="0"/>
            </a:br>
            <a:r>
              <a:rPr lang="en-US" sz="2000" dirty="0"/>
              <a:t>(</a:t>
            </a:r>
            <a:r>
              <a:rPr lang="en-US" sz="2000" dirty="0">
                <a:solidFill>
                  <a:srgbClr val="FFC000"/>
                </a:solidFill>
              </a:rPr>
              <a:t>HOCH</a:t>
            </a:r>
            <a:r>
              <a:rPr lang="en-US" sz="2000" baseline="-25000" dirty="0">
                <a:solidFill>
                  <a:srgbClr val="FFC000"/>
                </a:solidFill>
              </a:rPr>
              <a:t>2</a:t>
            </a:r>
            <a:r>
              <a:rPr lang="en-US" sz="2000" dirty="0">
                <a:solidFill>
                  <a:srgbClr val="FFC000"/>
                </a:solidFill>
              </a:rPr>
              <a:t>CH</a:t>
            </a:r>
            <a:r>
              <a:rPr lang="en-US" sz="2000" baseline="-25000" dirty="0">
                <a:solidFill>
                  <a:srgbClr val="FFC000"/>
                </a:solidFill>
              </a:rPr>
              <a:t>2</a:t>
            </a:r>
            <a:r>
              <a:rPr lang="en-US" sz="2000" dirty="0">
                <a:solidFill>
                  <a:srgbClr val="FFC000"/>
                </a:solidFill>
              </a:rPr>
              <a:t>OH</a:t>
            </a:r>
            <a:r>
              <a:rPr lang="en-US" sz="2000" dirty="0"/>
              <a:t>)</a:t>
            </a:r>
          </a:p>
        </p:txBody>
      </p:sp>
      <p:sp>
        <p:nvSpPr>
          <p:cNvPr id="4" name="Slide Number Placeholder 3">
            <a:extLst>
              <a:ext uri="{FF2B5EF4-FFF2-40B4-BE49-F238E27FC236}">
                <a16:creationId xmlns:a16="http://schemas.microsoft.com/office/drawing/2014/main" id="{F5E1B55B-96F7-3845-7480-A1CA49A6A665}"/>
              </a:ext>
            </a:extLst>
          </p:cNvPr>
          <p:cNvSpPr>
            <a:spLocks noGrp="1"/>
          </p:cNvSpPr>
          <p:nvPr>
            <p:ph type="sldNum" sz="quarter" idx="10"/>
          </p:nvPr>
        </p:nvSpPr>
        <p:spPr/>
        <p:txBody>
          <a:bodyPr/>
          <a:lstStyle/>
          <a:p>
            <a:fld id="{B434390E-5614-49FD-B636-0EE8DCB870C2}" type="slidenum">
              <a:rPr lang="en-US" smtClean="0"/>
              <a:pPr/>
              <a:t>15</a:t>
            </a:fld>
            <a:endParaRPr lang="en-US" dirty="0"/>
          </a:p>
        </p:txBody>
      </p:sp>
      <p:pic>
        <p:nvPicPr>
          <p:cNvPr id="1026" name="Picture 2">
            <a:extLst>
              <a:ext uri="{FF2B5EF4-FFF2-40B4-BE49-F238E27FC236}">
                <a16:creationId xmlns:a16="http://schemas.microsoft.com/office/drawing/2014/main" id="{A181FE7E-52A1-A683-834F-A0CBAE0B9D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8873" y="883003"/>
            <a:ext cx="2284152" cy="52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01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3AEE6-33AD-43DC-9C85-B8EEA9D5A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245E-7E94-04D3-3555-B0DB70135507}"/>
              </a:ext>
            </a:extLst>
          </p:cNvPr>
          <p:cNvSpPr>
            <a:spLocks noGrp="1"/>
          </p:cNvSpPr>
          <p:nvPr>
            <p:ph type="title"/>
          </p:nvPr>
        </p:nvSpPr>
        <p:spPr/>
        <p:txBody>
          <a:bodyPr/>
          <a:lstStyle/>
          <a:p>
            <a:r>
              <a:rPr lang="en-US" dirty="0"/>
              <a:t>Viscosity</a:t>
            </a:r>
          </a:p>
        </p:txBody>
      </p:sp>
      <p:sp>
        <p:nvSpPr>
          <p:cNvPr id="3" name="Content Placeholder 2">
            <a:extLst>
              <a:ext uri="{FF2B5EF4-FFF2-40B4-BE49-F238E27FC236}">
                <a16:creationId xmlns:a16="http://schemas.microsoft.com/office/drawing/2014/main" id="{10B880C5-86D3-26E6-8EFB-385EBCDFD721}"/>
              </a:ext>
            </a:extLst>
          </p:cNvPr>
          <p:cNvSpPr>
            <a:spLocks noGrp="1"/>
          </p:cNvSpPr>
          <p:nvPr>
            <p:ph idx="1"/>
          </p:nvPr>
        </p:nvSpPr>
        <p:spPr/>
        <p:txBody>
          <a:bodyPr/>
          <a:lstStyle/>
          <a:p>
            <a:r>
              <a:rPr lang="en-US" sz="2000" dirty="0"/>
              <a:t>If a liquid has strong intermolecular forces, the molecules will not move past each other but slowly. Adding an –OH group to ethanol (CH</a:t>
            </a:r>
            <a:r>
              <a:rPr lang="en-US" sz="2000" baseline="-25000" dirty="0"/>
              <a:t>3</a:t>
            </a:r>
            <a:r>
              <a:rPr lang="en-US" sz="2000" dirty="0"/>
              <a:t>CH</a:t>
            </a:r>
            <a:r>
              <a:rPr lang="en-US" sz="2000" baseline="-25000" dirty="0"/>
              <a:t>2</a:t>
            </a:r>
            <a:r>
              <a:rPr lang="en-US" sz="2000" dirty="0"/>
              <a:t>OH) to make ethylene glycol (HOCH</a:t>
            </a:r>
            <a:r>
              <a:rPr lang="en-US" sz="2000" baseline="-25000" dirty="0"/>
              <a:t>2</a:t>
            </a:r>
            <a:r>
              <a:rPr lang="en-US" sz="2000" dirty="0"/>
              <a:t>CH</a:t>
            </a:r>
            <a:r>
              <a:rPr lang="en-US" sz="2000" baseline="-25000" dirty="0"/>
              <a:t>2</a:t>
            </a:r>
            <a:r>
              <a:rPr lang="en-US" sz="2000" dirty="0"/>
              <a:t>OH) increases viscosity by 15 times, as it creates a second interconnecting bridge-like point through hydrogen bonding</a:t>
            </a:r>
          </a:p>
        </p:txBody>
      </p:sp>
      <p:sp>
        <p:nvSpPr>
          <p:cNvPr id="4" name="Slide Number Placeholder 3">
            <a:extLst>
              <a:ext uri="{FF2B5EF4-FFF2-40B4-BE49-F238E27FC236}">
                <a16:creationId xmlns:a16="http://schemas.microsoft.com/office/drawing/2014/main" id="{4FE03DC0-49AC-D33B-50E4-852AFF3EAE48}"/>
              </a:ext>
            </a:extLst>
          </p:cNvPr>
          <p:cNvSpPr>
            <a:spLocks noGrp="1"/>
          </p:cNvSpPr>
          <p:nvPr>
            <p:ph type="sldNum" sz="quarter" idx="10"/>
          </p:nvPr>
        </p:nvSpPr>
        <p:spPr/>
        <p:txBody>
          <a:bodyPr/>
          <a:lstStyle/>
          <a:p>
            <a:fld id="{B434390E-5614-49FD-B636-0EE8DCB870C2}" type="slidenum">
              <a:rPr lang="en-US" smtClean="0"/>
              <a:pPr/>
              <a:t>16</a:t>
            </a:fld>
            <a:endParaRPr lang="en-US" dirty="0"/>
          </a:p>
        </p:txBody>
      </p:sp>
      <p:pic>
        <p:nvPicPr>
          <p:cNvPr id="9" name="Picture 8">
            <a:extLst>
              <a:ext uri="{FF2B5EF4-FFF2-40B4-BE49-F238E27FC236}">
                <a16:creationId xmlns:a16="http://schemas.microsoft.com/office/drawing/2014/main" id="{46065493-1217-0CE2-7070-4DD021CE31B3}"/>
              </a:ext>
            </a:extLst>
          </p:cNvPr>
          <p:cNvPicPr>
            <a:picLocks noChangeAspect="1"/>
          </p:cNvPicPr>
          <p:nvPr/>
        </p:nvPicPr>
        <p:blipFill>
          <a:blip r:embed="rId2"/>
          <a:stretch>
            <a:fillRect/>
          </a:stretch>
        </p:blipFill>
        <p:spPr>
          <a:xfrm>
            <a:off x="2104248" y="3259945"/>
            <a:ext cx="5264739" cy="3287610"/>
          </a:xfrm>
          <a:prstGeom prst="rect">
            <a:avLst/>
          </a:prstGeom>
        </p:spPr>
      </p:pic>
    </p:spTree>
    <p:extLst>
      <p:ext uri="{BB962C8B-B14F-4D97-AF65-F5344CB8AC3E}">
        <p14:creationId xmlns:p14="http://schemas.microsoft.com/office/powerpoint/2010/main" val="200210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2987-D0E3-2DC7-BE4F-EDA8B9A00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A3AD0-6EAF-4EF3-19A7-6562CFCC4D1F}"/>
              </a:ext>
            </a:extLst>
          </p:cNvPr>
          <p:cNvSpPr>
            <a:spLocks noGrp="1"/>
          </p:cNvSpPr>
          <p:nvPr>
            <p:ph type="title"/>
          </p:nvPr>
        </p:nvSpPr>
        <p:spPr>
          <a:xfrm>
            <a:off x="338666" y="141390"/>
            <a:ext cx="8421512" cy="646331"/>
          </a:xfrm>
        </p:spPr>
        <p:txBody>
          <a:bodyPr/>
          <a:lstStyle/>
          <a:p>
            <a:r>
              <a:rPr lang="en-US" sz="3600" dirty="0"/>
              <a:t>Liquid Properties in Review</a:t>
            </a:r>
          </a:p>
        </p:txBody>
      </p:sp>
      <p:sp>
        <p:nvSpPr>
          <p:cNvPr id="3" name="Content Placeholder 2">
            <a:extLst>
              <a:ext uri="{FF2B5EF4-FFF2-40B4-BE49-F238E27FC236}">
                <a16:creationId xmlns:a16="http://schemas.microsoft.com/office/drawing/2014/main" id="{A110FDDF-0008-C787-BEE7-8A18D8F47604}"/>
              </a:ext>
            </a:extLst>
          </p:cNvPr>
          <p:cNvSpPr>
            <a:spLocks noGrp="1"/>
          </p:cNvSpPr>
          <p:nvPr>
            <p:ph idx="1"/>
          </p:nvPr>
        </p:nvSpPr>
        <p:spPr>
          <a:xfrm>
            <a:off x="372533" y="853495"/>
            <a:ext cx="8387645" cy="1942402"/>
          </a:xfrm>
        </p:spPr>
        <p:txBody>
          <a:bodyPr/>
          <a:lstStyle/>
          <a:p>
            <a:r>
              <a:rPr lang="en-US" sz="2000" dirty="0"/>
              <a:t>The table reveals patterns (correlations) in surface tension and stronger intermolecular forces</a:t>
            </a:r>
          </a:p>
          <a:p>
            <a:r>
              <a:rPr lang="en-US" sz="2000" dirty="0"/>
              <a:t>Although mercury (Hg) does not show the strong intermolecular forces usually in hydrogen bonding, it does have a high surface tension indicative of metallic bonding</a:t>
            </a:r>
          </a:p>
        </p:txBody>
      </p:sp>
      <p:pic>
        <p:nvPicPr>
          <p:cNvPr id="6" name="Picture 5">
            <a:extLst>
              <a:ext uri="{FF2B5EF4-FFF2-40B4-BE49-F238E27FC236}">
                <a16:creationId xmlns:a16="http://schemas.microsoft.com/office/drawing/2014/main" id="{9EFFB986-421D-BDAD-5859-68D7EA2E1869}"/>
              </a:ext>
            </a:extLst>
          </p:cNvPr>
          <p:cNvPicPr>
            <a:picLocks noChangeAspect="1"/>
          </p:cNvPicPr>
          <p:nvPr/>
        </p:nvPicPr>
        <p:blipFill>
          <a:blip r:embed="rId2"/>
          <a:stretch>
            <a:fillRect/>
          </a:stretch>
        </p:blipFill>
        <p:spPr>
          <a:xfrm>
            <a:off x="1302694" y="2795896"/>
            <a:ext cx="6527321" cy="3751659"/>
          </a:xfrm>
          <a:prstGeom prst="rect">
            <a:avLst/>
          </a:prstGeom>
        </p:spPr>
      </p:pic>
      <p:sp>
        <p:nvSpPr>
          <p:cNvPr id="7" name="Slide Number Placeholder 6">
            <a:extLst>
              <a:ext uri="{FF2B5EF4-FFF2-40B4-BE49-F238E27FC236}">
                <a16:creationId xmlns:a16="http://schemas.microsoft.com/office/drawing/2014/main" id="{C64A10A5-4B3B-7047-FC34-FEDAA09DA2A3}"/>
              </a:ext>
            </a:extLst>
          </p:cNvPr>
          <p:cNvSpPr>
            <a:spLocks noGrp="1"/>
          </p:cNvSpPr>
          <p:nvPr>
            <p:ph type="sldNum" sz="quarter" idx="10"/>
          </p:nvPr>
        </p:nvSpPr>
        <p:spPr/>
        <p:txBody>
          <a:bodyPr/>
          <a:lstStyle/>
          <a:p>
            <a:fld id="{B434390E-5614-49FD-B636-0EE8DCB870C2}" type="slidenum">
              <a:rPr lang="en-US" smtClean="0"/>
              <a:pPr/>
              <a:t>17</a:t>
            </a:fld>
            <a:endParaRPr lang="en-US" dirty="0"/>
          </a:p>
        </p:txBody>
      </p:sp>
    </p:spTree>
    <p:extLst>
      <p:ext uri="{BB962C8B-B14F-4D97-AF65-F5344CB8AC3E}">
        <p14:creationId xmlns:p14="http://schemas.microsoft.com/office/powerpoint/2010/main" val="283095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DB2E1-0CC4-6FAF-3750-C1E2BB239E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998AD-FEA5-883A-7BCE-B5E251B5AA3F}"/>
              </a:ext>
            </a:extLst>
          </p:cNvPr>
          <p:cNvSpPr>
            <a:spLocks noGrp="1"/>
          </p:cNvSpPr>
          <p:nvPr>
            <p:ph type="title"/>
          </p:nvPr>
        </p:nvSpPr>
        <p:spPr>
          <a:xfrm>
            <a:off x="338666" y="310445"/>
            <a:ext cx="8421512" cy="830997"/>
          </a:xfrm>
        </p:spPr>
        <p:txBody>
          <a:bodyPr/>
          <a:lstStyle/>
          <a:p>
            <a:r>
              <a:rPr lang="en-US" dirty="0"/>
              <a:t>Motor Oil</a:t>
            </a:r>
          </a:p>
        </p:txBody>
      </p:sp>
      <p:sp>
        <p:nvSpPr>
          <p:cNvPr id="3" name="Content Placeholder 2">
            <a:extLst>
              <a:ext uri="{FF2B5EF4-FFF2-40B4-BE49-F238E27FC236}">
                <a16:creationId xmlns:a16="http://schemas.microsoft.com/office/drawing/2014/main" id="{C2EF4A03-57FE-5260-9F16-804C0FD7F3E4}"/>
              </a:ext>
            </a:extLst>
          </p:cNvPr>
          <p:cNvSpPr>
            <a:spLocks noGrp="1"/>
          </p:cNvSpPr>
          <p:nvPr>
            <p:ph idx="1"/>
          </p:nvPr>
        </p:nvSpPr>
        <p:spPr>
          <a:xfrm>
            <a:off x="372533" y="1272988"/>
            <a:ext cx="8387645" cy="5274567"/>
          </a:xfrm>
        </p:spPr>
        <p:txBody>
          <a:bodyPr/>
          <a:lstStyle/>
          <a:p>
            <a:endParaRPr lang="en-US" dirty="0"/>
          </a:p>
        </p:txBody>
      </p:sp>
      <p:sp>
        <p:nvSpPr>
          <p:cNvPr id="7" name="Slide Number Placeholder 6">
            <a:extLst>
              <a:ext uri="{FF2B5EF4-FFF2-40B4-BE49-F238E27FC236}">
                <a16:creationId xmlns:a16="http://schemas.microsoft.com/office/drawing/2014/main" id="{6521C001-1A72-101B-A48D-176C9B2CAFB7}"/>
              </a:ext>
            </a:extLst>
          </p:cNvPr>
          <p:cNvSpPr>
            <a:spLocks noGrp="1"/>
          </p:cNvSpPr>
          <p:nvPr>
            <p:ph type="sldNum" sz="quarter" idx="10"/>
          </p:nvPr>
        </p:nvSpPr>
        <p:spPr/>
        <p:txBody>
          <a:bodyPr/>
          <a:lstStyle/>
          <a:p>
            <a:fld id="{B434390E-5614-49FD-B636-0EE8DCB870C2}" type="slidenum">
              <a:rPr lang="en-US" smtClean="0"/>
              <a:pPr/>
              <a:t>18</a:t>
            </a:fld>
            <a:endParaRPr lang="en-US" dirty="0"/>
          </a:p>
        </p:txBody>
      </p:sp>
    </p:spTree>
    <p:extLst>
      <p:ext uri="{BB962C8B-B14F-4D97-AF65-F5344CB8AC3E}">
        <p14:creationId xmlns:p14="http://schemas.microsoft.com/office/powerpoint/2010/main" val="148574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F74C-6891-575F-3A21-CFA6FF515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AF19E-6AC4-654B-0500-1A3C62F2D5FF}"/>
              </a:ext>
            </a:extLst>
          </p:cNvPr>
          <p:cNvSpPr>
            <a:spLocks noGrp="1"/>
          </p:cNvSpPr>
          <p:nvPr>
            <p:ph type="title"/>
          </p:nvPr>
        </p:nvSpPr>
        <p:spPr>
          <a:xfrm>
            <a:off x="355599" y="285971"/>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112CBD57-E498-D96C-11F8-806FDD449825}"/>
              </a:ext>
            </a:extLst>
          </p:cNvPr>
          <p:cNvSpPr>
            <a:spLocks noGrp="1"/>
          </p:cNvSpPr>
          <p:nvPr>
            <p:ph idx="1"/>
          </p:nvPr>
        </p:nvSpPr>
        <p:spPr>
          <a:xfrm>
            <a:off x="355599" y="1209747"/>
            <a:ext cx="8256637" cy="521546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There are four classes of crystalline solids </a:t>
            </a:r>
          </a:p>
          <a:p>
            <a:pPr marL="457200" indent="-457200">
              <a:buFont typeface="+mj-lt"/>
              <a:buAutoNum type="arabicPeriod"/>
            </a:pPr>
            <a:r>
              <a:rPr lang="en-US" sz="2800" b="1" dirty="0">
                <a:solidFill>
                  <a:srgbClr val="00FF00"/>
                </a:solidFill>
              </a:rPr>
              <a:t>Ionic</a:t>
            </a:r>
          </a:p>
          <a:p>
            <a:pPr marL="346075" lvl="1" indent="-285750"/>
            <a:r>
              <a:rPr lang="en-US" sz="2400" dirty="0">
                <a:solidFill>
                  <a:schemeClr val="accent1">
                    <a:lumMod val="60000"/>
                    <a:lumOff val="40000"/>
                  </a:schemeClr>
                </a:solidFill>
              </a:rPr>
              <a:t>Sodium chloride</a:t>
            </a:r>
            <a:r>
              <a:rPr lang="en-US" sz="2400" dirty="0"/>
              <a:t> (</a:t>
            </a:r>
            <a:r>
              <a:rPr lang="en-US" sz="2400" dirty="0">
                <a:solidFill>
                  <a:schemeClr val="accent1">
                    <a:lumMod val="60000"/>
                    <a:lumOff val="40000"/>
                  </a:schemeClr>
                </a:solidFill>
              </a:rPr>
              <a:t>NaCl</a:t>
            </a:r>
            <a:r>
              <a:rPr lang="en-US" sz="2400" dirty="0"/>
              <a:t>) is the</a:t>
            </a:r>
            <a:br>
              <a:rPr lang="en-US" sz="2400" dirty="0"/>
            </a:br>
            <a:r>
              <a:rPr lang="en-US" sz="2400" dirty="0"/>
              <a:t>classic </a:t>
            </a:r>
            <a:r>
              <a:rPr lang="en-US" sz="2400" dirty="0">
                <a:solidFill>
                  <a:srgbClr val="FFFF00"/>
                </a:solidFill>
              </a:rPr>
              <a:t>monatomic</a:t>
            </a:r>
            <a:r>
              <a:rPr lang="en-US" sz="2400" dirty="0"/>
              <a:t> type,</a:t>
            </a:r>
            <a:br>
              <a:rPr lang="en-US" sz="2400" dirty="0"/>
            </a:br>
            <a:r>
              <a:rPr lang="en-US" sz="2400" dirty="0"/>
              <a:t>but </a:t>
            </a:r>
            <a:r>
              <a:rPr lang="en-US" sz="2400" dirty="0">
                <a:solidFill>
                  <a:srgbClr val="FFFF00"/>
                </a:solidFill>
              </a:rPr>
              <a:t>polyatomic</a:t>
            </a:r>
            <a:r>
              <a:rPr lang="en-US" sz="2400" dirty="0"/>
              <a:t> types also exist.</a:t>
            </a:r>
            <a:br>
              <a:rPr lang="en-US" sz="2400" dirty="0"/>
            </a:br>
            <a:r>
              <a:rPr lang="en-US" sz="2400" dirty="0"/>
              <a:t>The </a:t>
            </a:r>
            <a:r>
              <a:rPr lang="en-US" sz="2400" dirty="0">
                <a:solidFill>
                  <a:srgbClr val="FFFF00"/>
                </a:solidFill>
              </a:rPr>
              <a:t>formula unit </a:t>
            </a:r>
            <a:r>
              <a:rPr lang="en-US" sz="2400" dirty="0"/>
              <a:t>in the crystal</a:t>
            </a:r>
            <a:br>
              <a:rPr lang="en-US" sz="2400" dirty="0"/>
            </a:br>
            <a:r>
              <a:rPr lang="en-US" sz="2400" dirty="0"/>
              <a:t>shows alternating </a:t>
            </a:r>
            <a:r>
              <a:rPr lang="en-US" sz="2400" dirty="0">
                <a:solidFill>
                  <a:srgbClr val="FFFF00"/>
                </a:solidFill>
              </a:rPr>
              <a:t>cations</a:t>
            </a:r>
            <a:r>
              <a:rPr lang="en-US" sz="2400" dirty="0"/>
              <a:t> &amp; </a:t>
            </a:r>
            <a:r>
              <a:rPr lang="en-US" sz="2400" dirty="0">
                <a:solidFill>
                  <a:srgbClr val="FFFF00"/>
                </a:solidFill>
              </a:rPr>
              <a:t>anion</a:t>
            </a:r>
          </a:p>
          <a:p>
            <a:pPr marL="346075" lvl="1" indent="-285750"/>
            <a:r>
              <a:rPr lang="en-US" sz="2400" dirty="0"/>
              <a:t>Typically Group 1 &amp; 2 cations combine with</a:t>
            </a:r>
            <a:br>
              <a:rPr lang="en-US" sz="2400" dirty="0"/>
            </a:br>
            <a:r>
              <a:rPr lang="en-US" sz="2400" dirty="0"/>
              <a:t>Group 16 &amp; 17 anions</a:t>
            </a:r>
          </a:p>
          <a:p>
            <a:pPr marL="346075" lvl="1" indent="-285750"/>
            <a:r>
              <a:rPr lang="en-US" sz="2400" dirty="0"/>
              <a:t>Crystals hard, brittle, high melting points</a:t>
            </a:r>
          </a:p>
          <a:p>
            <a:pPr marL="346075" lvl="1" indent="-285750"/>
            <a:r>
              <a:rPr lang="en-US" sz="2400" dirty="0"/>
              <a:t>They are not electrically conductive as solids, but in aqueous solution and molten (liquid) state, they are conductive</a:t>
            </a:r>
          </a:p>
        </p:txBody>
      </p:sp>
      <p:sp>
        <p:nvSpPr>
          <p:cNvPr id="4" name="Slide Number Placeholder 3">
            <a:extLst>
              <a:ext uri="{FF2B5EF4-FFF2-40B4-BE49-F238E27FC236}">
                <a16:creationId xmlns:a16="http://schemas.microsoft.com/office/drawing/2014/main" id="{943C1B89-3070-18E0-F01D-E2ACC905A26F}"/>
              </a:ext>
            </a:extLst>
          </p:cNvPr>
          <p:cNvSpPr>
            <a:spLocks noGrp="1"/>
          </p:cNvSpPr>
          <p:nvPr>
            <p:ph type="sldNum" sz="quarter" idx="10"/>
          </p:nvPr>
        </p:nvSpPr>
        <p:spPr/>
        <p:txBody>
          <a:bodyPr/>
          <a:lstStyle/>
          <a:p>
            <a:fld id="{B434390E-5614-49FD-B636-0EE8DCB870C2}" type="slidenum">
              <a:rPr lang="en-US" smtClean="0"/>
              <a:pPr/>
              <a:t>19</a:t>
            </a:fld>
            <a:endParaRPr lang="en-US" dirty="0"/>
          </a:p>
        </p:txBody>
      </p:sp>
      <p:pic>
        <p:nvPicPr>
          <p:cNvPr id="7" name="Picture 6">
            <a:extLst>
              <a:ext uri="{FF2B5EF4-FFF2-40B4-BE49-F238E27FC236}">
                <a16:creationId xmlns:a16="http://schemas.microsoft.com/office/drawing/2014/main" id="{1D0698FC-DA66-0C84-363B-21108B80C824}"/>
              </a:ext>
            </a:extLst>
          </p:cNvPr>
          <p:cNvPicPr>
            <a:picLocks noChangeAspect="1"/>
          </p:cNvPicPr>
          <p:nvPr/>
        </p:nvPicPr>
        <p:blipFill>
          <a:blip r:embed="rId2"/>
          <a:stretch>
            <a:fillRect/>
          </a:stretch>
        </p:blipFill>
        <p:spPr>
          <a:xfrm>
            <a:off x="6197777" y="1200222"/>
            <a:ext cx="2638793" cy="2534004"/>
          </a:xfrm>
          <a:prstGeom prst="rect">
            <a:avLst/>
          </a:prstGeom>
        </p:spPr>
      </p:pic>
    </p:spTree>
    <p:extLst>
      <p:ext uri="{BB962C8B-B14F-4D97-AF65-F5344CB8AC3E}">
        <p14:creationId xmlns:p14="http://schemas.microsoft.com/office/powerpoint/2010/main" val="35024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Properties of Liquids and Solids as Phases</a:t>
            </a:r>
          </a:p>
          <a:p>
            <a:r>
              <a:rPr lang="en-US" sz="2800" dirty="0"/>
              <a:t>Surface Tension, Viscosity, Capillary Action</a:t>
            </a:r>
          </a:p>
          <a:p>
            <a:r>
              <a:rPr lang="en-US" sz="2800" dirty="0"/>
              <a:t>Crystalline Solids</a:t>
            </a:r>
          </a:p>
          <a:p>
            <a:r>
              <a:rPr lang="en-US" sz="2800" dirty="0"/>
              <a:t>Energy, Heat, Temperature</a:t>
            </a:r>
          </a:p>
          <a:p>
            <a:r>
              <a:rPr lang="en-US" sz="2800" dirty="0"/>
              <a:t>Heat Capacity</a:t>
            </a:r>
          </a:p>
          <a:p>
            <a:r>
              <a:rPr lang="en-US" sz="2800" dirty="0"/>
              <a:t>Describing Transitions of Phases: Melting, Freezing, Sublimation, Boiling, Evaporation, Condensation</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C0E753BD-F1D2-D1A4-7502-C4FFFAD6B20B}"/>
              </a:ext>
            </a:extLst>
          </p:cNvPr>
          <p:cNvSpPr>
            <a:spLocks noGrp="1"/>
          </p:cNvSpPr>
          <p:nvPr>
            <p:ph type="sldNum" sz="quarter" idx="10"/>
          </p:nvPr>
        </p:nvSpPr>
        <p:spPr/>
        <p:txBody>
          <a:bodyPr/>
          <a:lstStyle/>
          <a:p>
            <a:fld id="{B434390E-5614-49FD-B636-0EE8DCB870C2}"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04BD-C342-59FF-EEDF-9DC0A414A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D21A4-8507-D052-7A55-1099FFD9F5A5}"/>
              </a:ext>
            </a:extLst>
          </p:cNvPr>
          <p:cNvSpPr>
            <a:spLocks noGrp="1"/>
          </p:cNvSpPr>
          <p:nvPr>
            <p:ph type="title"/>
          </p:nvPr>
        </p:nvSpPr>
        <p:spPr>
          <a:xfrm>
            <a:off x="355599" y="172365"/>
            <a:ext cx="8421512" cy="830997"/>
          </a:xfrm>
        </p:spPr>
        <p:txBody>
          <a:bodyPr/>
          <a:lstStyle/>
          <a:p>
            <a:r>
              <a:rPr lang="en-US" dirty="0"/>
              <a:t>Crystalline Solid Classes</a:t>
            </a:r>
          </a:p>
        </p:txBody>
      </p:sp>
      <p:sp>
        <p:nvSpPr>
          <p:cNvPr id="4" name="Slide Number Placeholder 3">
            <a:extLst>
              <a:ext uri="{FF2B5EF4-FFF2-40B4-BE49-F238E27FC236}">
                <a16:creationId xmlns:a16="http://schemas.microsoft.com/office/drawing/2014/main" id="{99E8FC74-8AAC-AA9E-647E-AC5FB29F1ECC}"/>
              </a:ext>
            </a:extLst>
          </p:cNvPr>
          <p:cNvSpPr>
            <a:spLocks noGrp="1"/>
          </p:cNvSpPr>
          <p:nvPr>
            <p:ph type="sldNum" sz="quarter" idx="10"/>
          </p:nvPr>
        </p:nvSpPr>
        <p:spPr/>
        <p:txBody>
          <a:bodyPr/>
          <a:lstStyle/>
          <a:p>
            <a:fld id="{B434390E-5614-49FD-B636-0EE8DCB870C2}" type="slidenum">
              <a:rPr lang="en-US" smtClean="0"/>
              <a:pPr/>
              <a:t>20</a:t>
            </a:fld>
            <a:endParaRPr lang="en-US" dirty="0"/>
          </a:p>
        </p:txBody>
      </p:sp>
      <p:pic>
        <p:nvPicPr>
          <p:cNvPr id="9" name="Picture 8">
            <a:extLst>
              <a:ext uri="{FF2B5EF4-FFF2-40B4-BE49-F238E27FC236}">
                <a16:creationId xmlns:a16="http://schemas.microsoft.com/office/drawing/2014/main" id="{67BBCFA2-443C-36DE-A09B-71083E939B83}"/>
              </a:ext>
            </a:extLst>
          </p:cNvPr>
          <p:cNvPicPr>
            <a:picLocks noChangeAspect="1"/>
          </p:cNvPicPr>
          <p:nvPr/>
        </p:nvPicPr>
        <p:blipFill>
          <a:blip r:embed="rId2"/>
          <a:stretch>
            <a:fillRect/>
          </a:stretch>
        </p:blipFill>
        <p:spPr>
          <a:xfrm>
            <a:off x="5838669" y="1041231"/>
            <a:ext cx="3178144" cy="2598914"/>
          </a:xfrm>
          <a:prstGeom prst="rect">
            <a:avLst/>
          </a:prstGeom>
        </p:spPr>
      </p:pic>
      <p:sp>
        <p:nvSpPr>
          <p:cNvPr id="8" name="Content Placeholder 2">
            <a:extLst>
              <a:ext uri="{FF2B5EF4-FFF2-40B4-BE49-F238E27FC236}">
                <a16:creationId xmlns:a16="http://schemas.microsoft.com/office/drawing/2014/main" id="{1184CA93-E782-FC08-DB00-01E2456B7540}"/>
              </a:ext>
            </a:extLst>
          </p:cNvPr>
          <p:cNvSpPr>
            <a:spLocks noGrp="1"/>
          </p:cNvSpPr>
          <p:nvPr>
            <p:ph idx="1"/>
          </p:nvPr>
        </p:nvSpPr>
        <p:spPr>
          <a:xfrm>
            <a:off x="355599" y="1116968"/>
            <a:ext cx="8365779" cy="5215465"/>
          </a:xfrm>
        </p:spPr>
        <p:txBody>
          <a:bodyPr/>
          <a:lstStyle/>
          <a:p>
            <a:pPr marL="457200" indent="-457200">
              <a:buFont typeface="+mj-lt"/>
              <a:buAutoNum type="arabicPeriod" startAt="2"/>
            </a:pPr>
            <a:r>
              <a:rPr lang="en-US" sz="2800" b="1" dirty="0">
                <a:solidFill>
                  <a:srgbClr val="00FF00"/>
                </a:solidFill>
              </a:rPr>
              <a:t>Metallic</a:t>
            </a:r>
          </a:p>
          <a:p>
            <a:pPr marL="346075" lvl="1" indent="-285750"/>
            <a:r>
              <a:rPr lang="en-US" sz="2200" dirty="0"/>
              <a:t>A </a:t>
            </a:r>
            <a:r>
              <a:rPr lang="en-US" sz="2200" dirty="0">
                <a:solidFill>
                  <a:schemeClr val="accent1">
                    <a:lumMod val="60000"/>
                    <a:lumOff val="40000"/>
                  </a:schemeClr>
                </a:solidFill>
              </a:rPr>
              <a:t>metallic crystal </a:t>
            </a:r>
            <a:r>
              <a:rPr lang="en-US" sz="2200" dirty="0"/>
              <a:t>is actually metal</a:t>
            </a:r>
            <a:br>
              <a:rPr lang="en-US" sz="2200" dirty="0"/>
            </a:br>
            <a:r>
              <a:rPr lang="en-US" sz="2200" dirty="0"/>
              <a:t>atoms as </a:t>
            </a:r>
            <a:r>
              <a:rPr lang="en-US" sz="2200" dirty="0">
                <a:solidFill>
                  <a:schemeClr val="accent1">
                    <a:lumMod val="60000"/>
                    <a:lumOff val="40000"/>
                  </a:schemeClr>
                </a:solidFill>
              </a:rPr>
              <a:t>cations</a:t>
            </a:r>
            <a:r>
              <a:rPr lang="en-US" sz="2200" dirty="0"/>
              <a:t> (positively</a:t>
            </a:r>
            <a:br>
              <a:rPr lang="en-US" sz="2200" dirty="0"/>
            </a:br>
            <a:r>
              <a:rPr lang="en-US" sz="2200" dirty="0"/>
              <a:t>charged atoms) whose electrons</a:t>
            </a:r>
            <a:br>
              <a:rPr lang="en-US" sz="2200" dirty="0"/>
            </a:br>
            <a:r>
              <a:rPr lang="en-US" sz="2200" dirty="0"/>
              <a:t>exist as a “lake” or “sea” of</a:t>
            </a:r>
            <a:br>
              <a:rPr lang="en-US" sz="2200" dirty="0"/>
            </a:br>
            <a:r>
              <a:rPr lang="en-US" sz="2200" dirty="0">
                <a:solidFill>
                  <a:srgbClr val="FFFF00"/>
                </a:solidFill>
              </a:rPr>
              <a:t>valence electrons </a:t>
            </a:r>
            <a:r>
              <a:rPr lang="en-US" sz="2200" dirty="0"/>
              <a:t>not tethered or</a:t>
            </a:r>
            <a:br>
              <a:rPr lang="en-US" sz="2200" dirty="0"/>
            </a:br>
            <a:r>
              <a:rPr lang="en-US" sz="2200" dirty="0"/>
              <a:t>bound to the metal atoms</a:t>
            </a:r>
            <a:br>
              <a:rPr lang="en-US" sz="2200" dirty="0"/>
            </a:br>
            <a:r>
              <a:rPr lang="en-US" sz="2200" dirty="0"/>
              <a:t>(</a:t>
            </a:r>
            <a:r>
              <a:rPr lang="en-US" sz="2200" dirty="0">
                <a:solidFill>
                  <a:srgbClr val="FFC000"/>
                </a:solidFill>
              </a:rPr>
              <a:t>delocalized electrons</a:t>
            </a:r>
            <a:r>
              <a:rPr lang="en-US" sz="2200" dirty="0"/>
              <a:t>). This makes these solid metals excellent </a:t>
            </a:r>
            <a:r>
              <a:rPr lang="en-US" sz="2200" dirty="0">
                <a:solidFill>
                  <a:srgbClr val="FFFF00"/>
                </a:solidFill>
              </a:rPr>
              <a:t>electrical conductors </a:t>
            </a:r>
            <a:r>
              <a:rPr lang="en-US" sz="2200" dirty="0"/>
              <a:t>as electrons move freely</a:t>
            </a:r>
          </a:p>
          <a:p>
            <a:pPr marL="346075" lvl="1" indent="-285750"/>
            <a:r>
              <a:rPr lang="en-US" dirty="0">
                <a:solidFill>
                  <a:schemeClr val="accent1">
                    <a:lumMod val="60000"/>
                    <a:lumOff val="40000"/>
                  </a:schemeClr>
                </a:solidFill>
              </a:rPr>
              <a:t>Melting points </a:t>
            </a:r>
            <a:r>
              <a:rPr lang="en-US" dirty="0"/>
              <a:t>are </a:t>
            </a:r>
            <a:r>
              <a:rPr lang="en-US" dirty="0">
                <a:solidFill>
                  <a:srgbClr val="FFFF00"/>
                </a:solidFill>
              </a:rPr>
              <a:t>HIGHER</a:t>
            </a:r>
            <a:r>
              <a:rPr lang="en-US" dirty="0"/>
              <a:t> for metals when:</a:t>
            </a:r>
          </a:p>
          <a:p>
            <a:pPr marL="514350" lvl="2" indent="-284163">
              <a:buFont typeface="Courier New" panose="02070309020205020404" pitchFamily="49" charset="0"/>
              <a:buChar char="o"/>
            </a:pPr>
            <a:r>
              <a:rPr lang="en-US" dirty="0"/>
              <a:t>More valence electrons -- Al (3) &gt; Mg (2) &gt; Na (1)</a:t>
            </a:r>
          </a:p>
          <a:p>
            <a:pPr marL="514350" lvl="2" indent="-284163">
              <a:buFont typeface="Courier New" panose="02070309020205020404" pitchFamily="49" charset="0"/>
              <a:buChar char="o"/>
            </a:pPr>
            <a:r>
              <a:rPr lang="en-US" dirty="0"/>
              <a:t>Higher ionic charge pulls on delocalized electrons – Al</a:t>
            </a:r>
            <a:r>
              <a:rPr lang="en-US" baseline="30000" dirty="0"/>
              <a:t>3+</a:t>
            </a:r>
            <a:r>
              <a:rPr lang="en-US" dirty="0"/>
              <a:t> &gt; Mg</a:t>
            </a:r>
            <a:r>
              <a:rPr lang="en-US" baseline="30000" dirty="0"/>
              <a:t>2+</a:t>
            </a:r>
            <a:r>
              <a:rPr lang="en-US" dirty="0"/>
              <a:t> &gt; Na</a:t>
            </a:r>
            <a:r>
              <a:rPr lang="en-US" baseline="30000" dirty="0"/>
              <a:t>+</a:t>
            </a:r>
            <a:r>
              <a:rPr lang="en-US" dirty="0"/>
              <a:t> (direct consequence of previous point)</a:t>
            </a:r>
          </a:p>
          <a:p>
            <a:pPr marL="514350" lvl="2" indent="-284163">
              <a:buFont typeface="Courier New" panose="02070309020205020404" pitchFamily="49" charset="0"/>
              <a:buChar char="o"/>
            </a:pPr>
            <a:r>
              <a:rPr lang="en-US" dirty="0"/>
              <a:t>Smaller ionic radius – stronger electrostatic attraction between cation and the delocalized mobile electrons</a:t>
            </a:r>
          </a:p>
        </p:txBody>
      </p:sp>
    </p:spTree>
    <p:extLst>
      <p:ext uri="{BB962C8B-B14F-4D97-AF65-F5344CB8AC3E}">
        <p14:creationId xmlns:p14="http://schemas.microsoft.com/office/powerpoint/2010/main" val="119744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6C60-A63B-12DE-5ED0-C9E49AA14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51A05-EF82-A63B-15A9-F0DF48FFC5E3}"/>
              </a:ext>
            </a:extLst>
          </p:cNvPr>
          <p:cNvSpPr>
            <a:spLocks noGrp="1"/>
          </p:cNvSpPr>
          <p:nvPr>
            <p:ph type="title"/>
          </p:nvPr>
        </p:nvSpPr>
        <p:spPr>
          <a:xfrm>
            <a:off x="355599" y="310445"/>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5B6C69A6-DF89-A078-CFD1-B2E788365495}"/>
              </a:ext>
            </a:extLst>
          </p:cNvPr>
          <p:cNvSpPr>
            <a:spLocks noGrp="1"/>
          </p:cNvSpPr>
          <p:nvPr>
            <p:ph idx="1"/>
          </p:nvPr>
        </p:nvSpPr>
        <p:spPr/>
        <p:txBody>
          <a:bodyPr/>
          <a:lstStyle/>
          <a:p>
            <a:pPr marL="514350" indent="-514350">
              <a:buFont typeface="+mj-lt"/>
              <a:buAutoNum type="arabicPeriod" startAt="3"/>
            </a:pPr>
            <a:r>
              <a:rPr lang="en-US" sz="2800" b="1" dirty="0">
                <a:solidFill>
                  <a:srgbClr val="00FF00"/>
                </a:solidFill>
              </a:rPr>
              <a:t>Covalent Network</a:t>
            </a:r>
          </a:p>
          <a:p>
            <a:pPr marL="346075" lvl="1" indent="-285750"/>
            <a:r>
              <a:rPr lang="en-US" sz="2200" dirty="0"/>
              <a:t>All atoms in the crystal form a very</a:t>
            </a:r>
            <a:br>
              <a:rPr lang="en-US" sz="2200" dirty="0"/>
            </a:br>
            <a:r>
              <a:rPr lang="en-US" sz="2200" dirty="0"/>
              <a:t>strong covalent bond to neighboring</a:t>
            </a:r>
            <a:br>
              <a:rPr lang="en-US" sz="2200" dirty="0"/>
            </a:br>
            <a:r>
              <a:rPr lang="en-US" sz="2200" dirty="0"/>
              <a:t>atoms usually in an orderly lattice</a:t>
            </a:r>
          </a:p>
          <a:p>
            <a:pPr marL="346075" lvl="1" indent="-285750"/>
            <a:r>
              <a:rPr lang="en-US" sz="2200" dirty="0"/>
              <a:t>Classic example is diamond,</a:t>
            </a:r>
            <a:br>
              <a:rPr lang="en-US" sz="2200" dirty="0"/>
            </a:br>
            <a:r>
              <a:rPr lang="en-US" sz="2200" dirty="0"/>
              <a:t>composed of carbons bonded in</a:t>
            </a:r>
            <a:br>
              <a:rPr lang="en-US" sz="2200" dirty="0"/>
            </a:br>
            <a:r>
              <a:rPr lang="en-US" sz="2200" dirty="0"/>
              <a:t>tetrahedral shape in a large network</a:t>
            </a:r>
          </a:p>
          <a:p>
            <a:pPr marL="346075" lvl="1" indent="-285750"/>
            <a:r>
              <a:rPr lang="en-US" sz="2200" dirty="0"/>
              <a:t>Other examples are pure silicon (Si),</a:t>
            </a:r>
            <a:br>
              <a:rPr lang="en-US" sz="2200" dirty="0"/>
            </a:br>
            <a:r>
              <a:rPr lang="en-US" sz="2200" dirty="0"/>
              <a:t>quartz (SiO</a:t>
            </a:r>
            <a:r>
              <a:rPr lang="en-US" sz="2200" baseline="-25000" dirty="0"/>
              <a:t>2</a:t>
            </a:r>
            <a:r>
              <a:rPr lang="en-US" sz="2200" dirty="0"/>
              <a:t>), carborundum (</a:t>
            </a:r>
            <a:r>
              <a:rPr lang="en-US" sz="2200" dirty="0" err="1"/>
              <a:t>SiC</a:t>
            </a:r>
            <a:r>
              <a:rPr lang="en-US" sz="2200" dirty="0"/>
              <a:t>),</a:t>
            </a:r>
            <a:br>
              <a:rPr lang="en-US" sz="2200" dirty="0"/>
            </a:br>
            <a:r>
              <a:rPr lang="en-US" sz="2200" dirty="0"/>
              <a:t>borazon (BN)</a:t>
            </a:r>
          </a:p>
          <a:p>
            <a:pPr marL="346075" lvl="1" indent="-285750"/>
            <a:r>
              <a:rPr lang="en-US" sz="2200" dirty="0"/>
              <a:t>The atoms are not ions (ionic),</a:t>
            </a:r>
            <a:br>
              <a:rPr lang="en-US" sz="2200" dirty="0"/>
            </a:br>
            <a:r>
              <a:rPr lang="en-US" sz="2200" dirty="0"/>
              <a:t>so they are NOT electrically</a:t>
            </a:r>
            <a:br>
              <a:rPr lang="en-US" sz="2200" dirty="0"/>
            </a:br>
            <a:r>
              <a:rPr lang="en-US" sz="2200" dirty="0"/>
              <a:t>conductive</a:t>
            </a:r>
            <a:br>
              <a:rPr lang="en-US" sz="2200" dirty="0"/>
            </a:br>
            <a:endParaRPr lang="en-US" dirty="0"/>
          </a:p>
        </p:txBody>
      </p:sp>
      <p:sp>
        <p:nvSpPr>
          <p:cNvPr id="4" name="Slide Number Placeholder 3">
            <a:extLst>
              <a:ext uri="{FF2B5EF4-FFF2-40B4-BE49-F238E27FC236}">
                <a16:creationId xmlns:a16="http://schemas.microsoft.com/office/drawing/2014/main" id="{7E4F19B7-746A-7DEA-71A0-EB874AB736E5}"/>
              </a:ext>
            </a:extLst>
          </p:cNvPr>
          <p:cNvSpPr>
            <a:spLocks noGrp="1"/>
          </p:cNvSpPr>
          <p:nvPr>
            <p:ph type="sldNum" sz="quarter" idx="10"/>
          </p:nvPr>
        </p:nvSpPr>
        <p:spPr/>
        <p:txBody>
          <a:bodyPr/>
          <a:lstStyle/>
          <a:p>
            <a:fld id="{B434390E-5614-49FD-B636-0EE8DCB870C2}" type="slidenum">
              <a:rPr lang="en-US" smtClean="0"/>
              <a:pPr/>
              <a:t>21</a:t>
            </a:fld>
            <a:endParaRPr lang="en-US" dirty="0"/>
          </a:p>
        </p:txBody>
      </p:sp>
      <p:pic>
        <p:nvPicPr>
          <p:cNvPr id="11" name="Picture 10">
            <a:extLst>
              <a:ext uri="{FF2B5EF4-FFF2-40B4-BE49-F238E27FC236}">
                <a16:creationId xmlns:a16="http://schemas.microsoft.com/office/drawing/2014/main" id="{0CF401D7-196E-9EA4-6FA6-63A5E4B55B02}"/>
              </a:ext>
            </a:extLst>
          </p:cNvPr>
          <p:cNvPicPr>
            <a:picLocks noChangeAspect="1"/>
          </p:cNvPicPr>
          <p:nvPr/>
        </p:nvPicPr>
        <p:blipFill>
          <a:blip r:embed="rId2"/>
          <a:stretch>
            <a:fillRect/>
          </a:stretch>
        </p:blipFill>
        <p:spPr>
          <a:xfrm>
            <a:off x="6056046" y="1198527"/>
            <a:ext cx="2974604" cy="2785629"/>
          </a:xfrm>
          <a:prstGeom prst="rect">
            <a:avLst/>
          </a:prstGeom>
        </p:spPr>
      </p:pic>
      <p:pic>
        <p:nvPicPr>
          <p:cNvPr id="6" name="Picture 5">
            <a:extLst>
              <a:ext uri="{FF2B5EF4-FFF2-40B4-BE49-F238E27FC236}">
                <a16:creationId xmlns:a16="http://schemas.microsoft.com/office/drawing/2014/main" id="{C898E62E-868E-BF7A-AD27-ECB93A494B4F}"/>
              </a:ext>
            </a:extLst>
          </p:cNvPr>
          <p:cNvPicPr>
            <a:picLocks noChangeAspect="1"/>
          </p:cNvPicPr>
          <p:nvPr/>
        </p:nvPicPr>
        <p:blipFill>
          <a:blip r:embed="rId3"/>
          <a:stretch>
            <a:fillRect/>
          </a:stretch>
        </p:blipFill>
        <p:spPr>
          <a:xfrm>
            <a:off x="7436613" y="4876999"/>
            <a:ext cx="1594037" cy="1322713"/>
          </a:xfrm>
          <a:prstGeom prst="rect">
            <a:avLst/>
          </a:prstGeom>
        </p:spPr>
      </p:pic>
      <p:pic>
        <p:nvPicPr>
          <p:cNvPr id="3076" name="Picture 4" descr="Silicon carbide (SiC) is an extremely hard substance. Propose a structure  for SiC. | Homework.Study.com">
            <a:extLst>
              <a:ext uri="{FF2B5EF4-FFF2-40B4-BE49-F238E27FC236}">
                <a16:creationId xmlns:a16="http://schemas.microsoft.com/office/drawing/2014/main" id="{C8840555-E7AD-B2F8-D1CC-792C47A4A4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453" y="4725226"/>
            <a:ext cx="1726535" cy="186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7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24E64-6CEE-8E4D-6F63-AC1ED3711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25ECA-CC53-A623-F2CA-E4FFA6C56EC7}"/>
              </a:ext>
            </a:extLst>
          </p:cNvPr>
          <p:cNvSpPr>
            <a:spLocks noGrp="1"/>
          </p:cNvSpPr>
          <p:nvPr>
            <p:ph type="title"/>
          </p:nvPr>
        </p:nvSpPr>
        <p:spPr>
          <a:xfrm>
            <a:off x="355599" y="310445"/>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110C314B-7976-F787-7542-956E8EED8329}"/>
              </a:ext>
            </a:extLst>
          </p:cNvPr>
          <p:cNvSpPr>
            <a:spLocks noGrp="1"/>
          </p:cNvSpPr>
          <p:nvPr>
            <p:ph idx="1"/>
          </p:nvPr>
        </p:nvSpPr>
        <p:spPr/>
        <p:txBody>
          <a:bodyPr/>
          <a:lstStyle/>
          <a:p>
            <a:pPr marL="514350" indent="-514350">
              <a:buFont typeface="+mj-lt"/>
              <a:buAutoNum type="arabicPeriod" startAt="4"/>
            </a:pPr>
            <a:r>
              <a:rPr lang="en-US" sz="2800" b="1" dirty="0">
                <a:solidFill>
                  <a:srgbClr val="00FF00"/>
                </a:solidFill>
              </a:rPr>
              <a:t>Molecular</a:t>
            </a:r>
          </a:p>
          <a:p>
            <a:pPr marL="346075" lvl="1" indent="-285750"/>
            <a:r>
              <a:rPr lang="en-US" sz="2200" dirty="0"/>
              <a:t>Previous solids had ions, metal</a:t>
            </a:r>
            <a:br>
              <a:rPr lang="en-US" sz="2200" dirty="0"/>
            </a:br>
            <a:r>
              <a:rPr lang="en-US" sz="2200" dirty="0"/>
              <a:t>cations, and atoms in networks</a:t>
            </a:r>
          </a:p>
          <a:p>
            <a:pPr marL="346075" lvl="1" indent="-285750"/>
            <a:r>
              <a:rPr lang="en-US" sz="2200" dirty="0"/>
              <a:t>These solids are molecules connected</a:t>
            </a:r>
            <a:br>
              <a:rPr lang="en-US" sz="2200" dirty="0"/>
            </a:br>
            <a:r>
              <a:rPr lang="en-US" sz="2200" dirty="0"/>
              <a:t>(bonded) by INTERMOLECULAR</a:t>
            </a:r>
            <a:br>
              <a:rPr lang="en-US" sz="2200" dirty="0"/>
            </a:br>
            <a:r>
              <a:rPr lang="en-US" sz="2200" dirty="0"/>
              <a:t>forces: hydrogen bonding, dipole-dipole,</a:t>
            </a:r>
            <a:br>
              <a:rPr lang="en-US" sz="2200" dirty="0"/>
            </a:br>
            <a:r>
              <a:rPr lang="en-US" sz="2200" dirty="0"/>
              <a:t>dispersion forces in nonpolar crystals</a:t>
            </a:r>
          </a:p>
          <a:p>
            <a:pPr marL="346075" lvl="1" indent="-285750"/>
            <a:r>
              <a:rPr lang="en-US" dirty="0"/>
              <a:t>Examples: H</a:t>
            </a:r>
            <a:r>
              <a:rPr lang="en-US" baseline="-25000" dirty="0"/>
              <a:t>2</a:t>
            </a:r>
            <a:r>
              <a:rPr lang="en-US" dirty="0"/>
              <a:t>O solid (ice), iodine (I</a:t>
            </a:r>
            <a:r>
              <a:rPr lang="en-US" baseline="-25000" dirty="0"/>
              <a:t>2</a:t>
            </a:r>
            <a:r>
              <a:rPr lang="en-US" dirty="0"/>
              <a:t>), CO</a:t>
            </a:r>
            <a:r>
              <a:rPr lang="en-US" baseline="-25000" dirty="0"/>
              <a:t>2</a:t>
            </a:r>
            <a:r>
              <a:rPr lang="en-US" dirty="0"/>
              <a:t> solid (dry ice)</a:t>
            </a:r>
          </a:p>
          <a:p>
            <a:pPr marL="346075" lvl="1" indent="-285750"/>
            <a:r>
              <a:rPr lang="en-US" sz="2200" dirty="0"/>
              <a:t>Physical properties like melting &amp;</a:t>
            </a:r>
            <a:br>
              <a:rPr lang="en-US" sz="2200" dirty="0"/>
            </a:br>
            <a:r>
              <a:rPr lang="en-US" sz="2200" dirty="0"/>
              <a:t>boiling points are lower. Since they are not</a:t>
            </a:r>
            <a:br>
              <a:rPr lang="en-US" sz="2200" dirty="0"/>
            </a:br>
            <a:r>
              <a:rPr lang="en-US" sz="2200" dirty="0"/>
              <a:t>ionic or having mobile electrons, they are</a:t>
            </a:r>
            <a:br>
              <a:rPr lang="en-US" sz="2200" dirty="0"/>
            </a:br>
            <a:r>
              <a:rPr lang="en-US" sz="2200" dirty="0"/>
              <a:t>poor electrical conductors</a:t>
            </a:r>
            <a:endParaRPr lang="en-US" dirty="0"/>
          </a:p>
        </p:txBody>
      </p:sp>
      <p:sp>
        <p:nvSpPr>
          <p:cNvPr id="4" name="Slide Number Placeholder 3">
            <a:extLst>
              <a:ext uri="{FF2B5EF4-FFF2-40B4-BE49-F238E27FC236}">
                <a16:creationId xmlns:a16="http://schemas.microsoft.com/office/drawing/2014/main" id="{DB962230-7C8B-9315-1614-638E3B234C81}"/>
              </a:ext>
            </a:extLst>
          </p:cNvPr>
          <p:cNvSpPr>
            <a:spLocks noGrp="1"/>
          </p:cNvSpPr>
          <p:nvPr>
            <p:ph type="sldNum" sz="quarter" idx="10"/>
          </p:nvPr>
        </p:nvSpPr>
        <p:spPr/>
        <p:txBody>
          <a:bodyPr/>
          <a:lstStyle/>
          <a:p>
            <a:fld id="{B434390E-5614-49FD-B636-0EE8DCB870C2}" type="slidenum">
              <a:rPr lang="en-US" smtClean="0"/>
              <a:pPr/>
              <a:t>22</a:t>
            </a:fld>
            <a:endParaRPr lang="en-US" dirty="0"/>
          </a:p>
        </p:txBody>
      </p:sp>
      <p:pic>
        <p:nvPicPr>
          <p:cNvPr id="13" name="Picture 12">
            <a:extLst>
              <a:ext uri="{FF2B5EF4-FFF2-40B4-BE49-F238E27FC236}">
                <a16:creationId xmlns:a16="http://schemas.microsoft.com/office/drawing/2014/main" id="{9379A567-0587-8B54-433C-848CA34216C0}"/>
              </a:ext>
            </a:extLst>
          </p:cNvPr>
          <p:cNvPicPr>
            <a:picLocks noChangeAspect="1"/>
          </p:cNvPicPr>
          <p:nvPr/>
        </p:nvPicPr>
        <p:blipFill>
          <a:blip r:embed="rId2"/>
          <a:stretch>
            <a:fillRect/>
          </a:stretch>
        </p:blipFill>
        <p:spPr>
          <a:xfrm>
            <a:off x="6225598" y="1163035"/>
            <a:ext cx="2737427" cy="2150291"/>
          </a:xfrm>
          <a:prstGeom prst="rect">
            <a:avLst/>
          </a:prstGeom>
        </p:spPr>
      </p:pic>
      <p:pic>
        <p:nvPicPr>
          <p:cNvPr id="8" name="Picture 7">
            <a:extLst>
              <a:ext uri="{FF2B5EF4-FFF2-40B4-BE49-F238E27FC236}">
                <a16:creationId xmlns:a16="http://schemas.microsoft.com/office/drawing/2014/main" id="{E55464F2-3EBC-9DC6-940B-1629E73FD2D3}"/>
              </a:ext>
            </a:extLst>
          </p:cNvPr>
          <p:cNvPicPr>
            <a:picLocks noChangeAspect="1"/>
          </p:cNvPicPr>
          <p:nvPr/>
        </p:nvPicPr>
        <p:blipFill>
          <a:blip r:embed="rId3"/>
          <a:stretch>
            <a:fillRect/>
          </a:stretch>
        </p:blipFill>
        <p:spPr>
          <a:xfrm>
            <a:off x="7118497" y="4491558"/>
            <a:ext cx="1631655" cy="2019105"/>
          </a:xfrm>
          <a:prstGeom prst="rect">
            <a:avLst/>
          </a:prstGeom>
        </p:spPr>
      </p:pic>
    </p:spTree>
    <p:extLst>
      <p:ext uri="{BB962C8B-B14F-4D97-AF65-F5344CB8AC3E}">
        <p14:creationId xmlns:p14="http://schemas.microsoft.com/office/powerpoint/2010/main" val="282549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967A-53E7-8AC1-97DC-69106115E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695CA-EBE5-E80A-C977-12EA4D5F6EE6}"/>
              </a:ext>
            </a:extLst>
          </p:cNvPr>
          <p:cNvSpPr>
            <a:spLocks noGrp="1"/>
          </p:cNvSpPr>
          <p:nvPr>
            <p:ph type="title"/>
          </p:nvPr>
        </p:nvSpPr>
        <p:spPr>
          <a:xfrm>
            <a:off x="372533" y="260298"/>
            <a:ext cx="8421512" cy="707886"/>
          </a:xfrm>
        </p:spPr>
        <p:txBody>
          <a:bodyPr/>
          <a:lstStyle/>
          <a:p>
            <a:r>
              <a:rPr lang="en-US" sz="4000" dirty="0"/>
              <a:t>Review: Crystalline Solid Classes</a:t>
            </a:r>
          </a:p>
        </p:txBody>
      </p:sp>
      <p:sp>
        <p:nvSpPr>
          <p:cNvPr id="3" name="Content Placeholder 2">
            <a:extLst>
              <a:ext uri="{FF2B5EF4-FFF2-40B4-BE49-F238E27FC236}">
                <a16:creationId xmlns:a16="http://schemas.microsoft.com/office/drawing/2014/main" id="{5FFD2FE5-3655-14D5-6076-BEC60FFAEEDD}"/>
              </a:ext>
            </a:extLst>
          </p:cNvPr>
          <p:cNvSpPr>
            <a:spLocks noGrp="1"/>
          </p:cNvSpPr>
          <p:nvPr>
            <p:ph idx="1"/>
          </p:nvPr>
        </p:nvSpPr>
        <p:spPr>
          <a:xfrm>
            <a:off x="372533" y="968184"/>
            <a:ext cx="8387645" cy="5579372"/>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Problem solving:</a:t>
            </a:r>
          </a:p>
          <a:p>
            <a:pPr marL="0" indent="0">
              <a:buNone/>
            </a:pPr>
            <a:r>
              <a:rPr lang="en-US" dirty="0"/>
              <a:t>Classify Ge, </a:t>
            </a:r>
            <a:r>
              <a:rPr lang="en-US" dirty="0" err="1"/>
              <a:t>RbI</a:t>
            </a:r>
            <a:r>
              <a:rPr lang="en-US" dirty="0"/>
              <a:t>, C</a:t>
            </a:r>
            <a:r>
              <a:rPr lang="en-US" baseline="-25000" dirty="0"/>
              <a:t>6</a:t>
            </a:r>
            <a:r>
              <a:rPr lang="en-US" dirty="0"/>
              <a:t>(CH</a:t>
            </a:r>
            <a:r>
              <a:rPr lang="en-US" baseline="-25000" dirty="0"/>
              <a:t>3</a:t>
            </a:r>
            <a:r>
              <a:rPr lang="en-US" dirty="0"/>
              <a:t>)</a:t>
            </a:r>
            <a:r>
              <a:rPr lang="en-US" baseline="-25000" dirty="0"/>
              <a:t>6</a:t>
            </a:r>
            <a:r>
              <a:rPr lang="en-US" dirty="0"/>
              <a:t>, Zn, CO</a:t>
            </a:r>
            <a:r>
              <a:rPr lang="en-US" baseline="-25000" dirty="0"/>
              <a:t>2</a:t>
            </a:r>
            <a:r>
              <a:rPr lang="en-US" dirty="0"/>
              <a:t>, BaBr</a:t>
            </a:r>
            <a:r>
              <a:rPr lang="en-US" baseline="-25000" dirty="0"/>
              <a:t>2</a:t>
            </a:r>
            <a:r>
              <a:rPr lang="en-US" dirty="0"/>
              <a:t>, GaAs, </a:t>
            </a:r>
            <a:r>
              <a:rPr lang="en-US" dirty="0" err="1"/>
              <a:t>AgZn</a:t>
            </a:r>
            <a:r>
              <a:rPr lang="en-US" dirty="0"/>
              <a:t> as </a:t>
            </a:r>
            <a:r>
              <a:rPr lang="en-US" dirty="0">
                <a:solidFill>
                  <a:srgbClr val="FFC000"/>
                </a:solidFill>
              </a:rPr>
              <a:t>ionic</a:t>
            </a:r>
            <a:r>
              <a:rPr lang="en-US" dirty="0"/>
              <a:t>, </a:t>
            </a:r>
            <a:r>
              <a:rPr lang="en-US" dirty="0">
                <a:solidFill>
                  <a:srgbClr val="FFC000"/>
                </a:solidFill>
              </a:rPr>
              <a:t>molecular</a:t>
            </a:r>
            <a:r>
              <a:rPr lang="en-US" dirty="0"/>
              <a:t>, </a:t>
            </a:r>
            <a:r>
              <a:rPr lang="en-US" dirty="0">
                <a:solidFill>
                  <a:srgbClr val="FFC000"/>
                </a:solidFill>
              </a:rPr>
              <a:t>covalent</a:t>
            </a:r>
            <a:r>
              <a:rPr lang="en-US" dirty="0"/>
              <a:t> </a:t>
            </a:r>
            <a:r>
              <a:rPr lang="en-US" dirty="0">
                <a:solidFill>
                  <a:srgbClr val="FFC000"/>
                </a:solidFill>
              </a:rPr>
              <a:t>network</a:t>
            </a:r>
            <a:r>
              <a:rPr lang="en-US" dirty="0"/>
              <a:t>, </a:t>
            </a:r>
            <a:r>
              <a:rPr lang="en-US" dirty="0">
                <a:solidFill>
                  <a:srgbClr val="FFC000"/>
                </a:solidFill>
              </a:rPr>
              <a:t>metallic</a:t>
            </a:r>
            <a:r>
              <a:rPr lang="en-US" dirty="0"/>
              <a:t> and order them by </a:t>
            </a:r>
            <a:r>
              <a:rPr lang="en-US" dirty="0">
                <a:solidFill>
                  <a:schemeClr val="accent1">
                    <a:lumMod val="60000"/>
                    <a:lumOff val="40000"/>
                  </a:schemeClr>
                </a:solidFill>
              </a:rPr>
              <a:t>melting points</a:t>
            </a:r>
          </a:p>
          <a:p>
            <a:pPr marL="0" indent="0">
              <a:buNone/>
            </a:pPr>
            <a:r>
              <a:rPr lang="en-US" sz="2000" dirty="0">
                <a:solidFill>
                  <a:srgbClr val="FFC000"/>
                </a:solidFill>
              </a:rPr>
              <a:t>(exercises in your book)</a:t>
            </a:r>
          </a:p>
        </p:txBody>
      </p:sp>
      <p:sp>
        <p:nvSpPr>
          <p:cNvPr id="4" name="Slide Number Placeholder 3">
            <a:extLst>
              <a:ext uri="{FF2B5EF4-FFF2-40B4-BE49-F238E27FC236}">
                <a16:creationId xmlns:a16="http://schemas.microsoft.com/office/drawing/2014/main" id="{566CA1A3-98B0-48FD-790D-8EF2A7627227}"/>
              </a:ext>
            </a:extLst>
          </p:cNvPr>
          <p:cNvSpPr>
            <a:spLocks noGrp="1"/>
          </p:cNvSpPr>
          <p:nvPr>
            <p:ph type="sldNum" sz="quarter" idx="10"/>
          </p:nvPr>
        </p:nvSpPr>
        <p:spPr/>
        <p:txBody>
          <a:bodyPr/>
          <a:lstStyle/>
          <a:p>
            <a:fld id="{B434390E-5614-49FD-B636-0EE8DCB870C2}" type="slidenum">
              <a:rPr lang="en-US" smtClean="0"/>
              <a:pPr/>
              <a:t>23</a:t>
            </a:fld>
            <a:endParaRPr lang="en-US" dirty="0"/>
          </a:p>
        </p:txBody>
      </p:sp>
      <p:pic>
        <p:nvPicPr>
          <p:cNvPr id="6" name="Picture 5">
            <a:extLst>
              <a:ext uri="{FF2B5EF4-FFF2-40B4-BE49-F238E27FC236}">
                <a16:creationId xmlns:a16="http://schemas.microsoft.com/office/drawing/2014/main" id="{1CA2CA7A-A2EA-B99C-6EBD-3ECCF0807ECC}"/>
              </a:ext>
            </a:extLst>
          </p:cNvPr>
          <p:cNvPicPr>
            <a:picLocks noChangeAspect="1"/>
          </p:cNvPicPr>
          <p:nvPr/>
        </p:nvPicPr>
        <p:blipFill>
          <a:blip r:embed="rId2"/>
          <a:stretch>
            <a:fillRect/>
          </a:stretch>
        </p:blipFill>
        <p:spPr>
          <a:xfrm>
            <a:off x="180975" y="3157308"/>
            <a:ext cx="4889819" cy="3559302"/>
          </a:xfrm>
          <a:prstGeom prst="rect">
            <a:avLst/>
          </a:prstGeom>
        </p:spPr>
      </p:pic>
      <p:pic>
        <p:nvPicPr>
          <p:cNvPr id="8" name="Picture 7">
            <a:extLst>
              <a:ext uri="{FF2B5EF4-FFF2-40B4-BE49-F238E27FC236}">
                <a16:creationId xmlns:a16="http://schemas.microsoft.com/office/drawing/2014/main" id="{5EFE493C-B893-2C4D-7B13-6BDD2FD912DF}"/>
              </a:ext>
            </a:extLst>
          </p:cNvPr>
          <p:cNvPicPr>
            <a:picLocks noChangeAspect="1"/>
          </p:cNvPicPr>
          <p:nvPr/>
        </p:nvPicPr>
        <p:blipFill>
          <a:blip r:embed="rId3"/>
          <a:stretch>
            <a:fillRect/>
          </a:stretch>
        </p:blipFill>
        <p:spPr>
          <a:xfrm>
            <a:off x="5146228" y="3157308"/>
            <a:ext cx="3843620" cy="3251466"/>
          </a:xfrm>
          <a:prstGeom prst="rect">
            <a:avLst/>
          </a:prstGeom>
        </p:spPr>
      </p:pic>
    </p:spTree>
    <p:extLst>
      <p:ext uri="{BB962C8B-B14F-4D97-AF65-F5344CB8AC3E}">
        <p14:creationId xmlns:p14="http://schemas.microsoft.com/office/powerpoint/2010/main" val="77890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F278-0B78-20F3-1C32-7E883331388E}"/>
              </a:ext>
            </a:extLst>
          </p:cNvPr>
          <p:cNvSpPr>
            <a:spLocks noGrp="1"/>
          </p:cNvSpPr>
          <p:nvPr>
            <p:ph type="title"/>
          </p:nvPr>
        </p:nvSpPr>
        <p:spPr>
          <a:xfrm>
            <a:off x="355599" y="289276"/>
            <a:ext cx="8421512" cy="707886"/>
          </a:xfrm>
        </p:spPr>
        <p:txBody>
          <a:bodyPr/>
          <a:lstStyle/>
          <a:p>
            <a:r>
              <a:rPr lang="en-US" sz="4000" dirty="0"/>
              <a:t>Universe: System &amp; Surroundings</a:t>
            </a:r>
          </a:p>
        </p:txBody>
      </p:sp>
      <p:sp>
        <p:nvSpPr>
          <p:cNvPr id="3" name="Content Placeholder 2">
            <a:extLst>
              <a:ext uri="{FF2B5EF4-FFF2-40B4-BE49-F238E27FC236}">
                <a16:creationId xmlns:a16="http://schemas.microsoft.com/office/drawing/2014/main" id="{5CD1001B-BA36-3610-32EC-DA7E2F68D37E}"/>
              </a:ext>
            </a:extLst>
          </p:cNvPr>
          <p:cNvSpPr>
            <a:spLocks noGrp="1"/>
          </p:cNvSpPr>
          <p:nvPr>
            <p:ph idx="1"/>
          </p:nvPr>
        </p:nvSpPr>
        <p:spPr>
          <a:xfrm>
            <a:off x="372533" y="997162"/>
            <a:ext cx="8387645" cy="5550393"/>
          </a:xfrm>
        </p:spPr>
        <p:txBody>
          <a:bodyPr/>
          <a:lstStyle/>
          <a:p>
            <a:r>
              <a:rPr lang="en-US" dirty="0"/>
              <a:t>Forms of </a:t>
            </a:r>
            <a:r>
              <a:rPr lang="en-US" dirty="0">
                <a:solidFill>
                  <a:srgbClr val="00FF00"/>
                </a:solidFill>
              </a:rPr>
              <a:t>Energy</a:t>
            </a:r>
            <a:r>
              <a:rPr lang="en-US" dirty="0"/>
              <a:t>: </a:t>
            </a:r>
            <a:r>
              <a:rPr lang="en-US" dirty="0">
                <a:solidFill>
                  <a:schemeClr val="accent1">
                    <a:lumMod val="60000"/>
                    <a:lumOff val="40000"/>
                  </a:schemeClr>
                </a:solidFill>
              </a:rPr>
              <a:t>kinetic</a:t>
            </a:r>
            <a:r>
              <a:rPr lang="en-US" dirty="0"/>
              <a:t>, </a:t>
            </a:r>
            <a:r>
              <a:rPr lang="en-US" dirty="0">
                <a:solidFill>
                  <a:schemeClr val="accent1">
                    <a:lumMod val="60000"/>
                    <a:lumOff val="40000"/>
                  </a:schemeClr>
                </a:solidFill>
              </a:rPr>
              <a:t>potential</a:t>
            </a:r>
            <a:br>
              <a:rPr lang="en-US" dirty="0"/>
            </a:br>
            <a:r>
              <a:rPr lang="en-US" dirty="0"/>
              <a:t>Transferred as </a:t>
            </a:r>
            <a:r>
              <a:rPr lang="en-US" dirty="0">
                <a:solidFill>
                  <a:srgbClr val="FFC000"/>
                </a:solidFill>
              </a:rPr>
              <a:t>heat</a:t>
            </a:r>
            <a:r>
              <a:rPr lang="en-US" dirty="0"/>
              <a:t> or </a:t>
            </a:r>
            <a:r>
              <a:rPr lang="en-US" dirty="0">
                <a:solidFill>
                  <a:srgbClr val="FFC000"/>
                </a:solidFill>
              </a:rPr>
              <a:t>work</a:t>
            </a:r>
            <a:br>
              <a:rPr lang="en-US" dirty="0">
                <a:solidFill>
                  <a:srgbClr val="FFC000"/>
                </a:solidFill>
              </a:rPr>
            </a:br>
            <a:r>
              <a:rPr lang="en-US" dirty="0"/>
              <a:t>Always conserved (not </a:t>
            </a:r>
            <a:r>
              <a:rPr lang="en-US" dirty="0">
                <a:solidFill>
                  <a:srgbClr val="FFFF00"/>
                </a:solidFill>
              </a:rPr>
              <a:t>created</a:t>
            </a:r>
            <a:r>
              <a:rPr lang="en-US" dirty="0"/>
              <a:t> or </a:t>
            </a:r>
            <a:r>
              <a:rPr lang="en-US" dirty="0">
                <a:solidFill>
                  <a:srgbClr val="FFFF00"/>
                </a:solidFill>
              </a:rPr>
              <a:t>destroyed</a:t>
            </a:r>
            <a:r>
              <a:rPr lang="en-US" dirty="0"/>
              <a:t>) </a:t>
            </a:r>
            <a:r>
              <a:rPr lang="en-US" dirty="0">
                <a:solidFill>
                  <a:schemeClr val="accent1">
                    <a:lumMod val="60000"/>
                    <a:lumOff val="40000"/>
                  </a:schemeClr>
                </a:solidFill>
              </a:rPr>
              <a:t>in the universe</a:t>
            </a:r>
          </a:p>
          <a:p>
            <a:r>
              <a:rPr lang="en-US" dirty="0"/>
              <a:t>The </a:t>
            </a:r>
            <a:r>
              <a:rPr lang="en-US" dirty="0">
                <a:solidFill>
                  <a:schemeClr val="accent1">
                    <a:lumMod val="60000"/>
                    <a:lumOff val="40000"/>
                  </a:schemeClr>
                </a:solidFill>
              </a:rPr>
              <a:t>universe</a:t>
            </a:r>
          </a:p>
          <a:p>
            <a:pPr lvl="1"/>
            <a:r>
              <a:rPr lang="en-US" sz="2400" dirty="0"/>
              <a:t>The </a:t>
            </a:r>
            <a:r>
              <a:rPr lang="en-US" sz="2400" dirty="0">
                <a:solidFill>
                  <a:schemeClr val="accent1">
                    <a:lumMod val="60000"/>
                    <a:lumOff val="40000"/>
                  </a:schemeClr>
                </a:solidFill>
              </a:rPr>
              <a:t>system</a:t>
            </a:r>
            <a:r>
              <a:rPr lang="en-US" sz="2400" dirty="0"/>
              <a:t>: what we are looking at (observing) or studying in experiment</a:t>
            </a:r>
          </a:p>
          <a:p>
            <a:pPr lvl="1"/>
            <a:r>
              <a:rPr lang="en-US" sz="2400" dirty="0"/>
              <a:t>The </a:t>
            </a:r>
            <a:r>
              <a:rPr lang="en-US" sz="2400" dirty="0">
                <a:solidFill>
                  <a:schemeClr val="accent1">
                    <a:lumMod val="60000"/>
                    <a:lumOff val="40000"/>
                  </a:schemeClr>
                </a:solidFill>
              </a:rPr>
              <a:t>surroundings: </a:t>
            </a:r>
            <a:r>
              <a:rPr lang="en-US" sz="2400" dirty="0"/>
              <a:t>everything outside or not part of the system</a:t>
            </a:r>
          </a:p>
          <a:p>
            <a:pPr lvl="1"/>
            <a:r>
              <a:rPr lang="en-US" sz="2400" dirty="0"/>
              <a:t>Energy exchange/transfer occurs between </a:t>
            </a:r>
            <a:r>
              <a:rPr lang="en-US" sz="2400" dirty="0">
                <a:solidFill>
                  <a:srgbClr val="FFFF00"/>
                </a:solidFill>
              </a:rPr>
              <a:t>system</a:t>
            </a:r>
            <a:r>
              <a:rPr lang="en-US" sz="2400" dirty="0"/>
              <a:t> and </a:t>
            </a:r>
            <a:r>
              <a:rPr lang="en-US" sz="2400" dirty="0">
                <a:solidFill>
                  <a:srgbClr val="FFFF00"/>
                </a:solidFill>
              </a:rPr>
              <a:t>surroundings</a:t>
            </a:r>
            <a:r>
              <a:rPr lang="en-US" sz="2400" dirty="0"/>
              <a:t>: energy </a:t>
            </a:r>
            <a:r>
              <a:rPr lang="en-US" sz="2400" dirty="0">
                <a:solidFill>
                  <a:srgbClr val="FFC000"/>
                </a:solidFill>
              </a:rPr>
              <a:t>lost</a:t>
            </a:r>
            <a:r>
              <a:rPr lang="en-US" sz="2400" dirty="0"/>
              <a:t> by </a:t>
            </a:r>
            <a:r>
              <a:rPr lang="en-US" sz="2400" dirty="0">
                <a:solidFill>
                  <a:srgbClr val="FFFF00"/>
                </a:solidFill>
              </a:rPr>
              <a:t>system</a:t>
            </a:r>
            <a:r>
              <a:rPr lang="en-US" sz="2400" dirty="0"/>
              <a:t> is </a:t>
            </a:r>
            <a:r>
              <a:rPr lang="en-US" sz="2400" dirty="0">
                <a:solidFill>
                  <a:srgbClr val="FFC000"/>
                </a:solidFill>
              </a:rPr>
              <a:t>gained</a:t>
            </a:r>
            <a:r>
              <a:rPr lang="en-US" sz="2400" dirty="0"/>
              <a:t> by </a:t>
            </a:r>
            <a:r>
              <a:rPr lang="en-US" sz="2400" dirty="0">
                <a:solidFill>
                  <a:srgbClr val="FFFF00"/>
                </a:solidFill>
              </a:rPr>
              <a:t>surroundings</a:t>
            </a:r>
            <a:r>
              <a:rPr lang="en-US" sz="2400" dirty="0"/>
              <a:t> and vice-versa</a:t>
            </a:r>
          </a:p>
          <a:p>
            <a:endParaRPr lang="en-US" dirty="0"/>
          </a:p>
        </p:txBody>
      </p:sp>
      <p:sp>
        <p:nvSpPr>
          <p:cNvPr id="4" name="Slide Number Placeholder 3">
            <a:extLst>
              <a:ext uri="{FF2B5EF4-FFF2-40B4-BE49-F238E27FC236}">
                <a16:creationId xmlns:a16="http://schemas.microsoft.com/office/drawing/2014/main" id="{70C183F8-F398-088C-D0F6-F2FBDD339582}"/>
              </a:ext>
            </a:extLst>
          </p:cNvPr>
          <p:cNvSpPr>
            <a:spLocks noGrp="1"/>
          </p:cNvSpPr>
          <p:nvPr>
            <p:ph type="sldNum" sz="quarter" idx="10"/>
          </p:nvPr>
        </p:nvSpPr>
        <p:spPr/>
        <p:txBody>
          <a:bodyPr/>
          <a:lstStyle/>
          <a:p>
            <a:fld id="{B434390E-5614-49FD-B636-0EE8DCB870C2}" type="slidenum">
              <a:rPr lang="en-US" smtClean="0"/>
              <a:pPr/>
              <a:t>24</a:t>
            </a:fld>
            <a:endParaRPr lang="en-US" dirty="0"/>
          </a:p>
        </p:txBody>
      </p:sp>
    </p:spTree>
    <p:extLst>
      <p:ext uri="{BB962C8B-B14F-4D97-AF65-F5344CB8AC3E}">
        <p14:creationId xmlns:p14="http://schemas.microsoft.com/office/powerpoint/2010/main" val="353075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5A4D-1890-93EC-CE69-81656A151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41A0B-5180-88DE-16A4-62C9F111917D}"/>
              </a:ext>
            </a:extLst>
          </p:cNvPr>
          <p:cNvSpPr>
            <a:spLocks noGrp="1"/>
          </p:cNvSpPr>
          <p:nvPr>
            <p:ph type="title"/>
          </p:nvPr>
        </p:nvSpPr>
        <p:spPr>
          <a:xfrm>
            <a:off x="355599" y="289276"/>
            <a:ext cx="8421512" cy="707886"/>
          </a:xfrm>
        </p:spPr>
        <p:txBody>
          <a:bodyPr/>
          <a:lstStyle/>
          <a:p>
            <a:r>
              <a:rPr lang="en-US" sz="4000" dirty="0"/>
              <a:t>Endothermic / Exothermic Reactions</a:t>
            </a:r>
          </a:p>
        </p:txBody>
      </p:sp>
      <p:sp>
        <p:nvSpPr>
          <p:cNvPr id="3" name="Content Placeholder 2">
            <a:extLst>
              <a:ext uri="{FF2B5EF4-FFF2-40B4-BE49-F238E27FC236}">
                <a16:creationId xmlns:a16="http://schemas.microsoft.com/office/drawing/2014/main" id="{ADA3540F-7CCF-2960-43A6-B44870A96F79}"/>
              </a:ext>
            </a:extLst>
          </p:cNvPr>
          <p:cNvSpPr>
            <a:spLocks noGrp="1"/>
          </p:cNvSpPr>
          <p:nvPr>
            <p:ph idx="1"/>
          </p:nvPr>
        </p:nvSpPr>
        <p:spPr>
          <a:xfrm>
            <a:off x="372533" y="997162"/>
            <a:ext cx="8387645" cy="5550393"/>
          </a:xfrm>
        </p:spPr>
        <p:txBody>
          <a:bodyPr/>
          <a:lstStyle/>
          <a:p>
            <a:r>
              <a:rPr lang="en-US" dirty="0">
                <a:solidFill>
                  <a:srgbClr val="00FF00"/>
                </a:solidFill>
              </a:rPr>
              <a:t>Endothermic reactions </a:t>
            </a:r>
            <a:r>
              <a:rPr lang="en-US" dirty="0"/>
              <a:t>are when heat/energy comes or is absorbed from surrounding into system</a:t>
            </a:r>
          </a:p>
          <a:p>
            <a:pPr marL="0" indent="0" algn="ctr">
              <a:buNone/>
            </a:pPr>
            <a:r>
              <a:rPr lang="en-US" sz="1800" dirty="0"/>
              <a:t>(endo- “within”, “inside”, “taking in”) (-thermic is heat or energy)</a:t>
            </a:r>
          </a:p>
          <a:p>
            <a:r>
              <a:rPr lang="en-US" dirty="0">
                <a:solidFill>
                  <a:srgbClr val="00FF00"/>
                </a:solidFill>
              </a:rPr>
              <a:t>Exothermic reactions </a:t>
            </a:r>
            <a:r>
              <a:rPr lang="en-US" dirty="0"/>
              <a:t>are when heat/energy is released from system into surroundings</a:t>
            </a:r>
          </a:p>
          <a:p>
            <a:pPr marL="236538" lvl="1" indent="0" algn="ctr">
              <a:buNone/>
            </a:pPr>
            <a:r>
              <a:rPr lang="en-US" sz="1800" dirty="0"/>
              <a:t>(</a:t>
            </a:r>
            <a:r>
              <a:rPr lang="en-US" sz="1800" dirty="0" err="1"/>
              <a:t>exo</a:t>
            </a:r>
            <a:r>
              <a:rPr lang="en-US" sz="1800" dirty="0"/>
              <a:t>- “out”, “outward”) (-thermic is heat or energy)</a:t>
            </a:r>
          </a:p>
          <a:p>
            <a:pPr marL="285750" indent="-285750"/>
            <a:r>
              <a:rPr lang="en-US" sz="2000" dirty="0"/>
              <a:t>When </a:t>
            </a:r>
            <a:r>
              <a:rPr lang="en-US" sz="2000" dirty="0">
                <a:solidFill>
                  <a:schemeClr val="accent1">
                    <a:lumMod val="60000"/>
                    <a:lumOff val="40000"/>
                  </a:schemeClr>
                </a:solidFill>
              </a:rPr>
              <a:t>phase changes </a:t>
            </a:r>
            <a:r>
              <a:rPr lang="en-US" sz="2000" dirty="0"/>
              <a:t>occur,</a:t>
            </a:r>
            <a:br>
              <a:rPr lang="en-US" sz="2000" dirty="0"/>
            </a:br>
            <a:r>
              <a:rPr lang="en-US" sz="2000" dirty="0">
                <a:solidFill>
                  <a:schemeClr val="accent1">
                    <a:lumMod val="60000"/>
                    <a:lumOff val="40000"/>
                  </a:schemeClr>
                </a:solidFill>
              </a:rPr>
              <a:t>energy changes</a:t>
            </a:r>
            <a:r>
              <a:rPr lang="en-US" sz="2000" dirty="0"/>
              <a:t> also happen</a:t>
            </a:r>
          </a:p>
          <a:p>
            <a:pPr marL="285750" indent="-285750"/>
            <a:r>
              <a:rPr lang="en-US" sz="1800" dirty="0"/>
              <a:t>Dry ice vaporization means CO</a:t>
            </a:r>
            <a:r>
              <a:rPr lang="en-US" sz="1800" baseline="-25000" dirty="0"/>
              <a:t>2</a:t>
            </a:r>
            <a:br>
              <a:rPr lang="en-US" sz="1800" dirty="0"/>
            </a:br>
            <a:r>
              <a:rPr lang="en-US" sz="1800" dirty="0"/>
              <a:t>molecules absorbs energy</a:t>
            </a:r>
          </a:p>
          <a:p>
            <a:pPr marL="285750" indent="-285750"/>
            <a:r>
              <a:rPr lang="en-US" sz="1800" dirty="0"/>
              <a:t>Water becoming ice means H</a:t>
            </a:r>
            <a:r>
              <a:rPr lang="en-US" sz="1800" baseline="-25000" dirty="0"/>
              <a:t>2</a:t>
            </a:r>
            <a:r>
              <a:rPr lang="en-US" sz="1800" dirty="0"/>
              <a:t>O</a:t>
            </a:r>
            <a:br>
              <a:rPr lang="en-US" sz="1800" dirty="0"/>
            </a:br>
            <a:r>
              <a:rPr lang="en-US" sz="1800" dirty="0"/>
              <a:t>molecules release energy to</a:t>
            </a:r>
            <a:br>
              <a:rPr lang="en-US" sz="1800" dirty="0"/>
            </a:br>
            <a:r>
              <a:rPr lang="en-US" sz="1800" dirty="0"/>
              <a:t>surroundings</a:t>
            </a:r>
            <a:endParaRPr lang="en-US" dirty="0">
              <a:solidFill>
                <a:schemeClr val="accent1">
                  <a:lumMod val="60000"/>
                  <a:lumOff val="40000"/>
                </a:schemeClr>
              </a:solidFill>
            </a:endParaRPr>
          </a:p>
          <a:p>
            <a:endParaRPr lang="en-US" dirty="0"/>
          </a:p>
        </p:txBody>
      </p:sp>
      <p:sp>
        <p:nvSpPr>
          <p:cNvPr id="4" name="Slide Number Placeholder 3">
            <a:extLst>
              <a:ext uri="{FF2B5EF4-FFF2-40B4-BE49-F238E27FC236}">
                <a16:creationId xmlns:a16="http://schemas.microsoft.com/office/drawing/2014/main" id="{4CAABD8C-40AD-4819-998C-214A9495D8FD}"/>
              </a:ext>
            </a:extLst>
          </p:cNvPr>
          <p:cNvSpPr>
            <a:spLocks noGrp="1"/>
          </p:cNvSpPr>
          <p:nvPr>
            <p:ph type="sldNum" sz="quarter" idx="10"/>
          </p:nvPr>
        </p:nvSpPr>
        <p:spPr/>
        <p:txBody>
          <a:bodyPr/>
          <a:lstStyle/>
          <a:p>
            <a:fld id="{B434390E-5614-49FD-B636-0EE8DCB870C2}" type="slidenum">
              <a:rPr lang="en-US" smtClean="0"/>
              <a:pPr/>
              <a:t>25</a:t>
            </a:fld>
            <a:endParaRPr lang="en-US" dirty="0"/>
          </a:p>
        </p:txBody>
      </p:sp>
      <p:pic>
        <p:nvPicPr>
          <p:cNvPr id="6" name="Picture 5">
            <a:extLst>
              <a:ext uri="{FF2B5EF4-FFF2-40B4-BE49-F238E27FC236}">
                <a16:creationId xmlns:a16="http://schemas.microsoft.com/office/drawing/2014/main" id="{1820DFBA-42A3-183C-0D66-047C6236061D}"/>
              </a:ext>
            </a:extLst>
          </p:cNvPr>
          <p:cNvPicPr>
            <a:picLocks noChangeAspect="1"/>
          </p:cNvPicPr>
          <p:nvPr/>
        </p:nvPicPr>
        <p:blipFill>
          <a:blip r:embed="rId2"/>
          <a:stretch>
            <a:fillRect/>
          </a:stretch>
        </p:blipFill>
        <p:spPr>
          <a:xfrm>
            <a:off x="4668743" y="3818833"/>
            <a:ext cx="3961514" cy="2813249"/>
          </a:xfrm>
          <a:prstGeom prst="rect">
            <a:avLst/>
          </a:prstGeom>
        </p:spPr>
      </p:pic>
    </p:spTree>
    <p:extLst>
      <p:ext uri="{BB962C8B-B14F-4D97-AF65-F5344CB8AC3E}">
        <p14:creationId xmlns:p14="http://schemas.microsoft.com/office/powerpoint/2010/main" val="284567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AEC5-50B0-4613-A6B5-005F112D0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2E02-5505-202A-BD31-53CB9156BC69}"/>
              </a:ext>
            </a:extLst>
          </p:cNvPr>
          <p:cNvSpPr>
            <a:spLocks noGrp="1"/>
          </p:cNvSpPr>
          <p:nvPr>
            <p:ph type="title"/>
          </p:nvPr>
        </p:nvSpPr>
        <p:spPr>
          <a:xfrm>
            <a:off x="355599" y="289276"/>
            <a:ext cx="8421512" cy="707886"/>
          </a:xfrm>
        </p:spPr>
        <p:txBody>
          <a:bodyPr/>
          <a:lstStyle/>
          <a:p>
            <a:r>
              <a:rPr lang="en-US" sz="4000" dirty="0"/>
              <a:t>Endothermic or Endothermic?</a:t>
            </a:r>
          </a:p>
        </p:txBody>
      </p:sp>
      <p:sp>
        <p:nvSpPr>
          <p:cNvPr id="3" name="Content Placeholder 2">
            <a:extLst>
              <a:ext uri="{FF2B5EF4-FFF2-40B4-BE49-F238E27FC236}">
                <a16:creationId xmlns:a16="http://schemas.microsoft.com/office/drawing/2014/main" id="{49172FF1-4183-31EB-42A2-793D35F918F7}"/>
              </a:ext>
            </a:extLst>
          </p:cNvPr>
          <p:cNvSpPr>
            <a:spLocks noGrp="1"/>
          </p:cNvSpPr>
          <p:nvPr>
            <p:ph idx="1"/>
          </p:nvPr>
        </p:nvSpPr>
        <p:spPr>
          <a:xfrm>
            <a:off x="372533" y="997162"/>
            <a:ext cx="8387645" cy="5550393"/>
          </a:xfrm>
        </p:spPr>
        <p:txBody>
          <a:bodyPr/>
          <a:lstStyle/>
          <a:p>
            <a:r>
              <a:rPr lang="en-US" dirty="0"/>
              <a:t>Water boiling?</a:t>
            </a:r>
          </a:p>
          <a:p>
            <a:pPr marL="231775" lvl="1" indent="0">
              <a:buNone/>
            </a:pPr>
            <a:r>
              <a:rPr lang="en-US" b="1" dirty="0">
                <a:solidFill>
                  <a:srgbClr val="FFC000"/>
                </a:solidFill>
              </a:rPr>
              <a:t>endothermic</a:t>
            </a:r>
          </a:p>
          <a:p>
            <a:r>
              <a:rPr lang="en-US" dirty="0"/>
              <a:t>Gasoline burning?</a:t>
            </a:r>
          </a:p>
          <a:p>
            <a:pPr marL="236538" lvl="1" indent="0">
              <a:buNone/>
            </a:pPr>
            <a:r>
              <a:rPr lang="en-US" b="1" dirty="0">
                <a:solidFill>
                  <a:schemeClr val="accent1">
                    <a:lumMod val="60000"/>
                    <a:lumOff val="40000"/>
                  </a:schemeClr>
                </a:solidFill>
              </a:rPr>
              <a:t>exothermic</a:t>
            </a:r>
          </a:p>
          <a:p>
            <a:r>
              <a:rPr lang="en-US" dirty="0"/>
              <a:t>Ice forming on pond?</a:t>
            </a:r>
          </a:p>
          <a:p>
            <a:pPr marL="231775" lvl="1" indent="0">
              <a:buNone/>
            </a:pPr>
            <a:r>
              <a:rPr lang="en-US" b="1" dirty="0">
                <a:solidFill>
                  <a:schemeClr val="accent1">
                    <a:lumMod val="60000"/>
                    <a:lumOff val="40000"/>
                  </a:schemeClr>
                </a:solidFill>
              </a:rPr>
              <a:t>exothermic</a:t>
            </a:r>
          </a:p>
          <a:p>
            <a:r>
              <a:rPr lang="en-US" dirty="0"/>
              <a:t>Water vapor condensing?</a:t>
            </a:r>
          </a:p>
          <a:p>
            <a:pPr marL="231775" lvl="1" indent="0">
              <a:buNone/>
            </a:pPr>
            <a:r>
              <a:rPr lang="en-US" b="1" dirty="0">
                <a:solidFill>
                  <a:schemeClr val="accent1">
                    <a:lumMod val="60000"/>
                    <a:lumOff val="40000"/>
                  </a:schemeClr>
                </a:solidFill>
              </a:rPr>
              <a:t>exothermic</a:t>
            </a:r>
          </a:p>
          <a:p>
            <a:r>
              <a:rPr lang="en-US" dirty="0"/>
              <a:t>Gold melting?</a:t>
            </a:r>
          </a:p>
          <a:p>
            <a:pPr marL="231775" lvl="1" indent="0">
              <a:buNone/>
            </a:pPr>
            <a:r>
              <a:rPr lang="en-US" b="1" dirty="0">
                <a:solidFill>
                  <a:srgbClr val="FFC000"/>
                </a:solidFill>
              </a:rPr>
              <a:t>endothermic</a:t>
            </a:r>
          </a:p>
          <a:p>
            <a:r>
              <a:rPr lang="en-US" sz="2200" dirty="0"/>
              <a:t>The point is to understand if energy is going into the system (from the surroundings) or being removed/released from the system (into the surroundings)</a:t>
            </a:r>
          </a:p>
        </p:txBody>
      </p:sp>
      <p:sp>
        <p:nvSpPr>
          <p:cNvPr id="4" name="Slide Number Placeholder 3">
            <a:extLst>
              <a:ext uri="{FF2B5EF4-FFF2-40B4-BE49-F238E27FC236}">
                <a16:creationId xmlns:a16="http://schemas.microsoft.com/office/drawing/2014/main" id="{B65A8430-0097-88D5-C0B9-740E29F1CC44}"/>
              </a:ext>
            </a:extLst>
          </p:cNvPr>
          <p:cNvSpPr>
            <a:spLocks noGrp="1"/>
          </p:cNvSpPr>
          <p:nvPr>
            <p:ph type="sldNum" sz="quarter" idx="10"/>
          </p:nvPr>
        </p:nvSpPr>
        <p:spPr/>
        <p:txBody>
          <a:bodyPr/>
          <a:lstStyle/>
          <a:p>
            <a:fld id="{B434390E-5614-49FD-B636-0EE8DCB870C2}" type="slidenum">
              <a:rPr lang="en-US" smtClean="0"/>
              <a:pPr/>
              <a:t>26</a:t>
            </a:fld>
            <a:endParaRPr lang="en-US" dirty="0"/>
          </a:p>
        </p:txBody>
      </p:sp>
    </p:spTree>
    <p:extLst>
      <p:ext uri="{BB962C8B-B14F-4D97-AF65-F5344CB8AC3E}">
        <p14:creationId xmlns:p14="http://schemas.microsoft.com/office/powerpoint/2010/main" val="1708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993300"/>
            </a:gs>
          </a:gsLst>
          <a:lin ang="2700000" scaled="1"/>
        </a:gradFill>
        <a:effectLst/>
      </p:bgPr>
    </p:bg>
    <p:spTree>
      <p:nvGrpSpPr>
        <p:cNvPr id="1" name="">
          <a:extLst>
            <a:ext uri="{FF2B5EF4-FFF2-40B4-BE49-F238E27FC236}">
              <a16:creationId xmlns:a16="http://schemas.microsoft.com/office/drawing/2014/main" id="{C9EA8065-D62E-4A4D-1A3B-EBD2668E4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6F558-6DE3-4520-4C87-B230F533FE85}"/>
              </a:ext>
            </a:extLst>
          </p:cNvPr>
          <p:cNvSpPr>
            <a:spLocks noGrp="1"/>
          </p:cNvSpPr>
          <p:nvPr>
            <p:ph type="title"/>
          </p:nvPr>
        </p:nvSpPr>
        <p:spPr>
          <a:xfrm>
            <a:off x="355599" y="189386"/>
            <a:ext cx="8421512" cy="707886"/>
          </a:xfrm>
        </p:spPr>
        <p:txBody>
          <a:bodyPr/>
          <a:lstStyle/>
          <a:p>
            <a:r>
              <a:rPr lang="en-US" sz="4000" dirty="0"/>
              <a:t>Book Confusion (not for exam)</a:t>
            </a:r>
          </a:p>
        </p:txBody>
      </p:sp>
      <p:sp>
        <p:nvSpPr>
          <p:cNvPr id="3" name="Content Placeholder 2">
            <a:extLst>
              <a:ext uri="{FF2B5EF4-FFF2-40B4-BE49-F238E27FC236}">
                <a16:creationId xmlns:a16="http://schemas.microsoft.com/office/drawing/2014/main" id="{3BA17F2C-273B-17F0-4C2D-7D04868954A9}"/>
              </a:ext>
            </a:extLst>
          </p:cNvPr>
          <p:cNvSpPr>
            <a:spLocks noGrp="1"/>
          </p:cNvSpPr>
          <p:nvPr>
            <p:ph idx="1"/>
          </p:nvPr>
        </p:nvSpPr>
        <p:spPr>
          <a:xfrm>
            <a:off x="372533" y="997162"/>
            <a:ext cx="8387645" cy="5550393"/>
          </a:xfrm>
        </p:spPr>
        <p:txBody>
          <a:bodyPr/>
          <a:lstStyle/>
          <a:p>
            <a:r>
              <a:rPr lang="en-US" sz="2200" dirty="0"/>
              <a:t>In talking about endo- and exothermic processes in reaction with energy transfer between surroundings and system, your book uses the symbol </a:t>
            </a:r>
            <a:r>
              <a:rPr lang="en-US" sz="2200" b="1" i="1" dirty="0">
                <a:solidFill>
                  <a:srgbClr val="00FF00"/>
                </a:solidFill>
              </a:rPr>
              <a:t>q</a:t>
            </a:r>
            <a:r>
              <a:rPr lang="en-US" sz="2200" dirty="0"/>
              <a:t> and </a:t>
            </a:r>
            <a:r>
              <a:rPr lang="en-US" sz="2200" b="1" i="1" dirty="0">
                <a:solidFill>
                  <a:srgbClr val="00FF00"/>
                </a:solidFill>
                <a:latin typeface="Symbol" panose="05050102010706020507" pitchFamily="18" charset="2"/>
              </a:rPr>
              <a:t>D</a:t>
            </a:r>
            <a:r>
              <a:rPr lang="en-US" sz="2200" b="1" i="1" dirty="0">
                <a:solidFill>
                  <a:srgbClr val="00FF00"/>
                </a:solidFill>
              </a:rPr>
              <a:t>H</a:t>
            </a:r>
            <a:r>
              <a:rPr lang="en-US" sz="2200" dirty="0"/>
              <a:t>.</a:t>
            </a:r>
          </a:p>
          <a:p>
            <a:r>
              <a:rPr lang="en-US" sz="2200" dirty="0"/>
              <a:t>The proper symbol for explaining energy in this context is </a:t>
            </a:r>
            <a:r>
              <a:rPr lang="en-US" sz="2200" b="1" i="1" dirty="0">
                <a:solidFill>
                  <a:srgbClr val="00FF00"/>
                </a:solidFill>
              </a:rPr>
              <a:t>q</a:t>
            </a:r>
            <a:r>
              <a:rPr lang="en-US" sz="2200" dirty="0"/>
              <a:t>, which is usually </a:t>
            </a:r>
            <a:r>
              <a:rPr lang="en-US" sz="2200" dirty="0">
                <a:solidFill>
                  <a:schemeClr val="accent1">
                    <a:lumMod val="60000"/>
                    <a:lumOff val="40000"/>
                  </a:schemeClr>
                </a:solidFill>
              </a:rPr>
              <a:t>energy</a:t>
            </a:r>
            <a:r>
              <a:rPr lang="en-US" sz="2200" dirty="0"/>
              <a:t> as </a:t>
            </a:r>
            <a:r>
              <a:rPr lang="en-US" sz="2200" dirty="0">
                <a:solidFill>
                  <a:schemeClr val="accent1">
                    <a:lumMod val="60000"/>
                    <a:lumOff val="40000"/>
                  </a:schemeClr>
                </a:solidFill>
              </a:rPr>
              <a:t>heat</a:t>
            </a:r>
          </a:p>
          <a:p>
            <a:r>
              <a:rPr lang="en-US" sz="2000" dirty="0"/>
              <a:t>The symbol </a:t>
            </a:r>
            <a:r>
              <a:rPr lang="en-US" sz="2000" b="1" i="1" dirty="0">
                <a:solidFill>
                  <a:srgbClr val="00FF00"/>
                </a:solidFill>
              </a:rPr>
              <a:t>H</a:t>
            </a:r>
            <a:r>
              <a:rPr lang="en-US" sz="2000" dirty="0"/>
              <a:t> is for </a:t>
            </a:r>
            <a:r>
              <a:rPr lang="en-US" sz="2000" dirty="0">
                <a:solidFill>
                  <a:srgbClr val="FFC000"/>
                </a:solidFill>
              </a:rPr>
              <a:t>enthalpy</a:t>
            </a:r>
            <a:r>
              <a:rPr lang="en-US" sz="2000" dirty="0"/>
              <a:t>, which is actually the sum of the </a:t>
            </a:r>
            <a:r>
              <a:rPr lang="en-US" sz="2000" dirty="0">
                <a:solidFill>
                  <a:schemeClr val="accent1">
                    <a:lumMod val="60000"/>
                    <a:lumOff val="40000"/>
                  </a:schemeClr>
                </a:solidFill>
              </a:rPr>
              <a:t>internal energy (E)</a:t>
            </a:r>
            <a:r>
              <a:rPr lang="en-US" sz="2000" dirty="0"/>
              <a:t> (as heat) of a system AND the work energy related to changes in pressure and volume (PV). Thus </a:t>
            </a:r>
            <a:r>
              <a:rPr lang="en-US" sz="2000" i="1" dirty="0"/>
              <a:t>H = E + PV</a:t>
            </a:r>
            <a:r>
              <a:rPr lang="en-US" sz="2000" dirty="0"/>
              <a:t>, and </a:t>
            </a:r>
            <a:r>
              <a:rPr lang="en-US" sz="2000" i="1" dirty="0">
                <a:latin typeface="Symbol" panose="05050102010706020507" pitchFamily="18" charset="2"/>
              </a:rPr>
              <a:t>D</a:t>
            </a:r>
            <a:r>
              <a:rPr lang="en-US" sz="2000" i="1" dirty="0"/>
              <a:t>H = </a:t>
            </a:r>
            <a:r>
              <a:rPr lang="en-US" sz="2000" i="1" dirty="0">
                <a:latin typeface="Symbol" panose="05050102010706020507" pitchFamily="18" charset="2"/>
              </a:rPr>
              <a:t>D</a:t>
            </a:r>
            <a:r>
              <a:rPr lang="en-US" sz="2000" i="1" dirty="0"/>
              <a:t>E + </a:t>
            </a:r>
            <a:r>
              <a:rPr lang="en-US" sz="2000" i="1" dirty="0">
                <a:latin typeface="Symbol" panose="05050102010706020507" pitchFamily="18" charset="2"/>
              </a:rPr>
              <a:t>D </a:t>
            </a:r>
            <a:r>
              <a:rPr lang="en-US" sz="2000" i="1" dirty="0"/>
              <a:t>(PV). </a:t>
            </a:r>
            <a:r>
              <a:rPr lang="en-US" sz="2000" dirty="0"/>
              <a:t>When pressure is constant, then </a:t>
            </a:r>
            <a:r>
              <a:rPr lang="en-US" sz="2000" i="1" dirty="0">
                <a:latin typeface="Symbol" panose="05050102010706020507" pitchFamily="18" charset="2"/>
              </a:rPr>
              <a:t>D</a:t>
            </a:r>
            <a:r>
              <a:rPr lang="en-US" sz="2000" i="1" dirty="0"/>
              <a:t>H = </a:t>
            </a:r>
            <a:r>
              <a:rPr lang="en-US" sz="2000" i="1" dirty="0">
                <a:latin typeface="Symbol" panose="05050102010706020507" pitchFamily="18" charset="2"/>
              </a:rPr>
              <a:t>D</a:t>
            </a:r>
            <a:r>
              <a:rPr lang="en-US" sz="2000" i="1" dirty="0"/>
              <a:t>E </a:t>
            </a:r>
            <a:r>
              <a:rPr lang="en-US" sz="2000" dirty="0"/>
              <a:t>because</a:t>
            </a:r>
            <a:br>
              <a:rPr lang="en-US" sz="2000" dirty="0"/>
            </a:br>
            <a:r>
              <a:rPr lang="en-US" sz="2000" i="1" dirty="0">
                <a:latin typeface="Symbol" panose="05050102010706020507" pitchFamily="18" charset="2"/>
              </a:rPr>
              <a:t>D </a:t>
            </a:r>
            <a:r>
              <a:rPr lang="en-US" sz="2000" i="1" dirty="0"/>
              <a:t>(PV) = </a:t>
            </a:r>
            <a:r>
              <a:rPr lang="en-US" sz="2000" dirty="0"/>
              <a:t>0. This point is beyond</a:t>
            </a:r>
            <a:br>
              <a:rPr lang="en-US" sz="2000" dirty="0"/>
            </a:br>
            <a:r>
              <a:rPr lang="en-US" sz="2000" dirty="0"/>
              <a:t>the scope of this course, but it is</a:t>
            </a:r>
            <a:br>
              <a:rPr lang="en-US" sz="2000" dirty="0"/>
            </a:br>
            <a:r>
              <a:rPr lang="en-US" sz="2000" dirty="0"/>
              <a:t>essential to be detailed here.</a:t>
            </a:r>
          </a:p>
          <a:p>
            <a:endParaRPr lang="en-US" dirty="0"/>
          </a:p>
        </p:txBody>
      </p:sp>
      <p:sp>
        <p:nvSpPr>
          <p:cNvPr id="4" name="Slide Number Placeholder 3">
            <a:extLst>
              <a:ext uri="{FF2B5EF4-FFF2-40B4-BE49-F238E27FC236}">
                <a16:creationId xmlns:a16="http://schemas.microsoft.com/office/drawing/2014/main" id="{CC33C401-3CCB-EDBA-A77B-51628C79946B}"/>
              </a:ext>
            </a:extLst>
          </p:cNvPr>
          <p:cNvSpPr>
            <a:spLocks noGrp="1"/>
          </p:cNvSpPr>
          <p:nvPr>
            <p:ph type="sldNum" sz="quarter" idx="10"/>
          </p:nvPr>
        </p:nvSpPr>
        <p:spPr/>
        <p:txBody>
          <a:bodyPr/>
          <a:lstStyle/>
          <a:p>
            <a:fld id="{B434390E-5614-49FD-B636-0EE8DCB870C2}" type="slidenum">
              <a:rPr lang="en-US" smtClean="0"/>
              <a:pPr/>
              <a:t>27</a:t>
            </a:fld>
            <a:endParaRPr lang="en-US" dirty="0"/>
          </a:p>
        </p:txBody>
      </p:sp>
      <p:pic>
        <p:nvPicPr>
          <p:cNvPr id="6" name="Picture 5">
            <a:extLst>
              <a:ext uri="{FF2B5EF4-FFF2-40B4-BE49-F238E27FC236}">
                <a16:creationId xmlns:a16="http://schemas.microsoft.com/office/drawing/2014/main" id="{67184729-776B-DBB9-3101-C22A869C8E2C}"/>
              </a:ext>
            </a:extLst>
          </p:cNvPr>
          <p:cNvPicPr>
            <a:picLocks noChangeAspect="1"/>
          </p:cNvPicPr>
          <p:nvPr/>
        </p:nvPicPr>
        <p:blipFill>
          <a:blip r:embed="rId2"/>
          <a:stretch>
            <a:fillRect/>
          </a:stretch>
        </p:blipFill>
        <p:spPr>
          <a:xfrm>
            <a:off x="5286614" y="4230906"/>
            <a:ext cx="3315803" cy="2354701"/>
          </a:xfrm>
          <a:prstGeom prst="rect">
            <a:avLst/>
          </a:prstGeom>
        </p:spPr>
      </p:pic>
    </p:spTree>
    <p:extLst>
      <p:ext uri="{BB962C8B-B14F-4D97-AF65-F5344CB8AC3E}">
        <p14:creationId xmlns:p14="http://schemas.microsoft.com/office/powerpoint/2010/main" val="182400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1964-9C7F-AFB8-9BF6-3D127A705423}"/>
              </a:ext>
            </a:extLst>
          </p:cNvPr>
          <p:cNvSpPr>
            <a:spLocks noGrp="1"/>
          </p:cNvSpPr>
          <p:nvPr>
            <p:ph type="title"/>
          </p:nvPr>
        </p:nvSpPr>
        <p:spPr/>
        <p:txBody>
          <a:bodyPr/>
          <a:lstStyle/>
          <a:p>
            <a:r>
              <a:rPr lang="en-US" dirty="0"/>
              <a:t>Energy: Heat &amp;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8F2E7C4-CE10-A6EA-5A0A-004DAA22E05B}"/>
                  </a:ext>
                </a:extLst>
              </p:cNvPr>
              <p:cNvSpPr>
                <a:spLocks noGrp="1"/>
              </p:cNvSpPr>
              <p:nvPr>
                <p:ph idx="1"/>
              </p:nvPr>
            </p:nvSpPr>
            <p:spPr>
              <a:xfrm>
                <a:off x="349955" y="1278747"/>
                <a:ext cx="8387645" cy="5215465"/>
              </a:xfrm>
            </p:spPr>
            <p:txBody>
              <a:bodyPr/>
              <a:lstStyle/>
              <a:p>
                <a:r>
                  <a:rPr lang="en-US" dirty="0"/>
                  <a:t>Energy in chemistry/physics comes in the form of </a:t>
                </a:r>
                <a:r>
                  <a:rPr lang="en-US" b="1" dirty="0">
                    <a:solidFill>
                      <a:srgbClr val="00FF00"/>
                    </a:solidFill>
                  </a:rPr>
                  <a:t>heat</a:t>
                </a:r>
                <a:r>
                  <a:rPr lang="en-US" dirty="0"/>
                  <a:t> (symbolized </a:t>
                </a:r>
                <a:r>
                  <a:rPr lang="en-US" b="1" i="1" dirty="0">
                    <a:solidFill>
                      <a:srgbClr val="00FF00"/>
                    </a:solidFill>
                  </a:rPr>
                  <a:t>q</a:t>
                </a:r>
                <a:r>
                  <a:rPr lang="en-US" dirty="0"/>
                  <a:t>)</a:t>
                </a:r>
              </a:p>
              <a:p>
                <a:r>
                  <a:rPr lang="en-US" dirty="0"/>
                  <a:t>It can be observed using </a:t>
                </a:r>
                <a:r>
                  <a:rPr lang="en-US" dirty="0">
                    <a:solidFill>
                      <a:schemeClr val="accent1">
                        <a:lumMod val="60000"/>
                        <a:lumOff val="40000"/>
                      </a:schemeClr>
                    </a:solidFill>
                  </a:rPr>
                  <a:t>temperature measurements</a:t>
                </a:r>
              </a:p>
              <a:p>
                <a:r>
                  <a:rPr lang="en-US" dirty="0"/>
                  <a:t>Energy is also in form of </a:t>
                </a:r>
                <a:r>
                  <a:rPr lang="en-US" b="1" dirty="0">
                    <a:solidFill>
                      <a:srgbClr val="00FF00"/>
                    </a:solidFill>
                  </a:rPr>
                  <a:t>work. </a:t>
                </a:r>
                <a:r>
                  <a:rPr lang="en-US" dirty="0"/>
                  <a:t>The classic physics equation of </a:t>
                </a:r>
                <a:r>
                  <a:rPr lang="en-US" dirty="0">
                    <a:solidFill>
                      <a:schemeClr val="accent1">
                        <a:lumMod val="60000"/>
                        <a:lumOff val="40000"/>
                      </a:schemeClr>
                    </a:solidFill>
                  </a:rPr>
                  <a:t>work</a:t>
                </a:r>
                <a:r>
                  <a:rPr lang="en-US" dirty="0"/>
                  <a:t> is of a </a:t>
                </a:r>
                <a:r>
                  <a:rPr lang="en-US" b="1" dirty="0">
                    <a:solidFill>
                      <a:schemeClr val="accent1">
                        <a:lumMod val="60000"/>
                        <a:lumOff val="40000"/>
                      </a:schemeClr>
                    </a:solidFill>
                  </a:rPr>
                  <a:t>force</a:t>
                </a:r>
                <a:r>
                  <a:rPr lang="en-US" dirty="0"/>
                  <a:t> applied over a </a:t>
                </a:r>
                <a:r>
                  <a:rPr lang="en-US" b="1" dirty="0">
                    <a:solidFill>
                      <a:schemeClr val="accent1">
                        <a:lumMod val="60000"/>
                        <a:lumOff val="40000"/>
                      </a:schemeClr>
                    </a:solidFill>
                  </a:rPr>
                  <a:t>distance</a:t>
                </a:r>
              </a:p>
              <a:p>
                <a:pPr marL="0" indent="0">
                  <a:buNone/>
                </a:pPr>
                <a14:m>
                  <m:oMathPara xmlns:m="http://schemas.openxmlformats.org/officeDocument/2006/math">
                    <m:oMathParaPr>
                      <m:jc m:val="center"/>
                    </m:oMathParaPr>
                    <m:oMath xmlns:m="http://schemas.openxmlformats.org/officeDocument/2006/math">
                      <m:r>
                        <a:rPr lang="en-US" b="1" i="1" smtClean="0">
                          <a:solidFill>
                            <a:srgbClr val="00FF00"/>
                          </a:solidFill>
                          <a:latin typeface="Cambria Math" panose="02040503050406030204" pitchFamily="18" charset="0"/>
                        </a:rPr>
                        <m:t>𝑾</m:t>
                      </m:r>
                      <m:r>
                        <a:rPr lang="en-US" b="1" i="1" smtClean="0">
                          <a:solidFill>
                            <a:srgbClr val="00FF00"/>
                          </a:solidFill>
                          <a:latin typeface="Cambria Math" panose="02040503050406030204" pitchFamily="18" charset="0"/>
                        </a:rPr>
                        <m:t>=</m:t>
                      </m:r>
                      <m:r>
                        <a:rPr lang="en-US" b="1" i="1" smtClean="0">
                          <a:solidFill>
                            <a:srgbClr val="00FF00"/>
                          </a:solidFill>
                          <a:latin typeface="Cambria Math" panose="02040503050406030204" pitchFamily="18" charset="0"/>
                        </a:rPr>
                        <m:t>𝑭</m:t>
                      </m:r>
                      <m:r>
                        <a:rPr lang="en-US" b="1" i="1" smtClean="0">
                          <a:solidFill>
                            <a:srgbClr val="00FF00"/>
                          </a:solidFill>
                          <a:latin typeface="Cambria Math" panose="02040503050406030204" pitchFamily="18" charset="0"/>
                        </a:rPr>
                        <m:t> ×</m:t>
                      </m:r>
                      <m:r>
                        <a:rPr lang="en-US" b="1" i="1" smtClean="0">
                          <a:solidFill>
                            <a:srgbClr val="00FF00"/>
                          </a:solidFill>
                          <a:latin typeface="Cambria Math" panose="02040503050406030204" pitchFamily="18" charset="0"/>
                          <a:ea typeface="Cambria Math" panose="02040503050406030204" pitchFamily="18" charset="0"/>
                        </a:rPr>
                        <m:t>𝒅</m:t>
                      </m:r>
                    </m:oMath>
                  </m:oMathPara>
                </a14:m>
                <a:endParaRPr lang="en-US" b="1" dirty="0">
                  <a:solidFill>
                    <a:srgbClr val="00FF00"/>
                  </a:solidFill>
                </a:endParaRPr>
              </a:p>
            </p:txBody>
          </p:sp>
        </mc:Choice>
        <mc:Fallback xmlns="">
          <p:sp>
            <p:nvSpPr>
              <p:cNvPr id="3" name="Content Placeholder 2">
                <a:extLst>
                  <a:ext uri="{FF2B5EF4-FFF2-40B4-BE49-F238E27FC236}">
                    <a16:creationId xmlns:a16="http://schemas.microsoft.com/office/drawing/2014/main" id="{88F2E7C4-CE10-A6EA-5A0A-004DAA22E05B}"/>
                  </a:ext>
                </a:extLst>
              </p:cNvPr>
              <p:cNvSpPr>
                <a:spLocks noGrp="1" noRot="1" noChangeAspect="1" noMove="1" noResize="1" noEditPoints="1" noAdjustHandles="1" noChangeArrowheads="1" noChangeShapeType="1" noTextEdit="1"/>
              </p:cNvSpPr>
              <p:nvPr>
                <p:ph idx="1"/>
              </p:nvPr>
            </p:nvSpPr>
            <p:spPr>
              <a:xfrm>
                <a:off x="349955" y="1278747"/>
                <a:ext cx="8387645" cy="5215465"/>
              </a:xfrm>
              <a:blipFill>
                <a:blip r:embed="rId2"/>
                <a:stretch>
                  <a:fillRect l="-1090" t="-936" r="-13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391FE0-E77E-4986-187C-7B59A217DCD8}"/>
              </a:ext>
            </a:extLst>
          </p:cNvPr>
          <p:cNvSpPr>
            <a:spLocks noGrp="1"/>
          </p:cNvSpPr>
          <p:nvPr>
            <p:ph type="sldNum" sz="quarter" idx="10"/>
          </p:nvPr>
        </p:nvSpPr>
        <p:spPr/>
        <p:txBody>
          <a:bodyPr/>
          <a:lstStyle/>
          <a:p>
            <a:fld id="{B434390E-5614-49FD-B636-0EE8DCB870C2}" type="slidenum">
              <a:rPr lang="en-US" smtClean="0"/>
              <a:pPr/>
              <a:t>28</a:t>
            </a:fld>
            <a:endParaRPr lang="en-US" dirty="0"/>
          </a:p>
        </p:txBody>
      </p:sp>
    </p:spTree>
    <p:extLst>
      <p:ext uri="{BB962C8B-B14F-4D97-AF65-F5344CB8AC3E}">
        <p14:creationId xmlns:p14="http://schemas.microsoft.com/office/powerpoint/2010/main" val="64426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B924D-6B0D-F42A-CB09-3F2F2A046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FDAE3-C9F6-AAA5-8F85-E9090BE49587}"/>
              </a:ext>
            </a:extLst>
          </p:cNvPr>
          <p:cNvSpPr>
            <a:spLocks noGrp="1"/>
          </p:cNvSpPr>
          <p:nvPr>
            <p:ph type="title"/>
          </p:nvPr>
        </p:nvSpPr>
        <p:spPr>
          <a:xfrm>
            <a:off x="349955" y="189362"/>
            <a:ext cx="8421512" cy="707886"/>
          </a:xfrm>
        </p:spPr>
        <p:txBody>
          <a:bodyPr/>
          <a:lstStyle/>
          <a:p>
            <a:r>
              <a:rPr lang="en-US" sz="4000" dirty="0"/>
              <a:t>Energy: Kinetic and Potential</a:t>
            </a:r>
          </a:p>
        </p:txBody>
      </p:sp>
      <p:sp>
        <p:nvSpPr>
          <p:cNvPr id="3" name="Content Placeholder 2">
            <a:extLst>
              <a:ext uri="{FF2B5EF4-FFF2-40B4-BE49-F238E27FC236}">
                <a16:creationId xmlns:a16="http://schemas.microsoft.com/office/drawing/2014/main" id="{D1DE6FDD-AB40-A4E0-CB41-2A561D25B50E}"/>
              </a:ext>
            </a:extLst>
          </p:cNvPr>
          <p:cNvSpPr>
            <a:spLocks noGrp="1"/>
          </p:cNvSpPr>
          <p:nvPr>
            <p:ph idx="1"/>
          </p:nvPr>
        </p:nvSpPr>
        <p:spPr>
          <a:xfrm>
            <a:off x="349955" y="968189"/>
            <a:ext cx="8387645" cy="5526024"/>
          </a:xfrm>
        </p:spPr>
        <p:txBody>
          <a:bodyPr/>
          <a:lstStyle/>
          <a:p>
            <a:r>
              <a:rPr lang="en-US" sz="2200" b="1" dirty="0">
                <a:solidFill>
                  <a:srgbClr val="00FF00"/>
                </a:solidFill>
              </a:rPr>
              <a:t>Kinetic energy </a:t>
            </a:r>
            <a:r>
              <a:rPr lang="en-US" sz="2200" dirty="0"/>
              <a:t>is the energy</a:t>
            </a:r>
            <a:br>
              <a:rPr lang="en-US" sz="2200" dirty="0"/>
            </a:br>
            <a:r>
              <a:rPr lang="en-US" sz="2200" dirty="0"/>
              <a:t>of </a:t>
            </a:r>
            <a:r>
              <a:rPr lang="en-US" sz="2200" b="1" dirty="0">
                <a:solidFill>
                  <a:schemeClr val="accent1">
                    <a:lumMod val="60000"/>
                    <a:lumOff val="40000"/>
                  </a:schemeClr>
                </a:solidFill>
              </a:rPr>
              <a:t>motion</a:t>
            </a:r>
            <a:r>
              <a:rPr lang="en-US" sz="2200" dirty="0"/>
              <a:t>. It's the energy</a:t>
            </a:r>
            <a:br>
              <a:rPr lang="en-US" sz="2200" dirty="0"/>
            </a:br>
            <a:r>
              <a:rPr lang="en-US" sz="2200" dirty="0"/>
              <a:t>that an object possesses due</a:t>
            </a:r>
            <a:br>
              <a:rPr lang="en-US" sz="2200" dirty="0"/>
            </a:br>
            <a:r>
              <a:rPr lang="en-US" sz="2200" dirty="0"/>
              <a:t>to its movement. The more</a:t>
            </a:r>
            <a:br>
              <a:rPr lang="en-US" sz="2200" dirty="0"/>
            </a:br>
            <a:r>
              <a:rPr lang="en-US" sz="2200" dirty="0"/>
              <a:t>massive an object is and</a:t>
            </a:r>
            <a:br>
              <a:rPr lang="en-US" sz="2200" dirty="0"/>
            </a:br>
            <a:r>
              <a:rPr lang="en-US" sz="2200" dirty="0"/>
              <a:t>the faster it moves, the more</a:t>
            </a:r>
            <a:br>
              <a:rPr lang="en-US" sz="2200" dirty="0"/>
            </a:br>
            <a:r>
              <a:rPr lang="en-US" sz="2200" dirty="0"/>
              <a:t>kinetic energy it has</a:t>
            </a:r>
          </a:p>
          <a:p>
            <a:endParaRPr lang="en-US" sz="2200" b="1" dirty="0">
              <a:solidFill>
                <a:srgbClr val="00FF00"/>
              </a:solidFill>
            </a:endParaRPr>
          </a:p>
          <a:p>
            <a:endParaRPr lang="en-US" sz="2200" b="1" dirty="0">
              <a:solidFill>
                <a:srgbClr val="00FF00"/>
              </a:solidFill>
            </a:endParaRPr>
          </a:p>
          <a:p>
            <a:r>
              <a:rPr lang="en-US" sz="2200" b="1" dirty="0">
                <a:solidFill>
                  <a:srgbClr val="00FF00"/>
                </a:solidFill>
              </a:rPr>
              <a:t>Potential energy </a:t>
            </a:r>
            <a:r>
              <a:rPr lang="en-US" sz="2200" dirty="0"/>
              <a:t>is </a:t>
            </a:r>
            <a:r>
              <a:rPr lang="en-US" sz="2200" b="1" dirty="0">
                <a:solidFill>
                  <a:schemeClr val="accent1">
                    <a:lumMod val="60000"/>
                    <a:lumOff val="40000"/>
                  </a:schemeClr>
                </a:solidFill>
              </a:rPr>
              <a:t>stored energy</a:t>
            </a:r>
            <a:r>
              <a:rPr lang="en-US" sz="2200" dirty="0">
                <a:solidFill>
                  <a:schemeClr val="accent1">
                    <a:lumMod val="60000"/>
                    <a:lumOff val="40000"/>
                  </a:schemeClr>
                </a:solidFill>
              </a:rPr>
              <a:t> </a:t>
            </a:r>
            <a:r>
              <a:rPr lang="en-US" sz="2200" dirty="0"/>
              <a:t>🔋. It's the energy an object has due to its </a:t>
            </a:r>
            <a:r>
              <a:rPr lang="en-US" sz="2200" b="1" dirty="0">
                <a:solidFill>
                  <a:schemeClr val="accent1">
                    <a:lumMod val="60000"/>
                    <a:lumOff val="40000"/>
                  </a:schemeClr>
                </a:solidFill>
              </a:rPr>
              <a:t>position</a:t>
            </a:r>
            <a:r>
              <a:rPr lang="en-US" sz="2200" dirty="0"/>
              <a:t> or </a:t>
            </a:r>
            <a:r>
              <a:rPr lang="en-US" sz="2200" b="1" dirty="0">
                <a:solidFill>
                  <a:schemeClr val="accent1">
                    <a:lumMod val="60000"/>
                    <a:lumOff val="40000"/>
                  </a:schemeClr>
                </a:solidFill>
              </a:rPr>
              <a:t>composition</a:t>
            </a:r>
            <a:r>
              <a:rPr lang="en-US" sz="2200" dirty="0"/>
              <a:t>, waiting to be released or converted into another form of energy, like kinetic energy</a:t>
            </a:r>
            <a:endParaRPr lang="en-US" sz="2200" b="1" dirty="0">
              <a:solidFill>
                <a:srgbClr val="00FF00"/>
              </a:solidFill>
            </a:endParaRPr>
          </a:p>
          <a:p>
            <a:endParaRPr lang="en-US" b="1" dirty="0">
              <a:solidFill>
                <a:srgbClr val="00FF00"/>
              </a:solidFill>
            </a:endParaRPr>
          </a:p>
        </p:txBody>
      </p:sp>
      <p:sp>
        <p:nvSpPr>
          <p:cNvPr id="4" name="Slide Number Placeholder 3">
            <a:extLst>
              <a:ext uri="{FF2B5EF4-FFF2-40B4-BE49-F238E27FC236}">
                <a16:creationId xmlns:a16="http://schemas.microsoft.com/office/drawing/2014/main" id="{DD407347-C319-585F-3545-38C8E89D86F8}"/>
              </a:ext>
            </a:extLst>
          </p:cNvPr>
          <p:cNvSpPr>
            <a:spLocks noGrp="1"/>
          </p:cNvSpPr>
          <p:nvPr>
            <p:ph type="sldNum" sz="quarter" idx="10"/>
          </p:nvPr>
        </p:nvSpPr>
        <p:spPr/>
        <p:txBody>
          <a:bodyPr/>
          <a:lstStyle/>
          <a:p>
            <a:fld id="{B434390E-5614-49FD-B636-0EE8DCB870C2}" type="slidenum">
              <a:rPr lang="en-US" smtClean="0"/>
              <a:pPr/>
              <a:t>29</a:t>
            </a:fld>
            <a:endParaRPr lang="en-US" dirty="0"/>
          </a:p>
        </p:txBody>
      </p:sp>
      <p:pic>
        <p:nvPicPr>
          <p:cNvPr id="6" name="Picture 5">
            <a:extLst>
              <a:ext uri="{FF2B5EF4-FFF2-40B4-BE49-F238E27FC236}">
                <a16:creationId xmlns:a16="http://schemas.microsoft.com/office/drawing/2014/main" id="{BB3AD3D7-5F6D-0A13-FCC2-C39DD323CA83}"/>
              </a:ext>
            </a:extLst>
          </p:cNvPr>
          <p:cNvPicPr>
            <a:picLocks noChangeAspect="1"/>
          </p:cNvPicPr>
          <p:nvPr/>
        </p:nvPicPr>
        <p:blipFill>
          <a:blip r:embed="rId2"/>
          <a:stretch>
            <a:fillRect/>
          </a:stretch>
        </p:blipFill>
        <p:spPr>
          <a:xfrm>
            <a:off x="5116712" y="968189"/>
            <a:ext cx="3285506" cy="2909387"/>
          </a:xfrm>
          <a:prstGeom prst="rect">
            <a:avLst/>
          </a:prstGeom>
        </p:spPr>
      </p:pic>
    </p:spTree>
    <p:extLst>
      <p:ext uri="{BB962C8B-B14F-4D97-AF65-F5344CB8AC3E}">
        <p14:creationId xmlns:p14="http://schemas.microsoft.com/office/powerpoint/2010/main" val="415678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1E01-8FBD-BAD5-D724-3F97FF11F007}"/>
              </a:ext>
            </a:extLst>
          </p:cNvPr>
          <p:cNvSpPr>
            <a:spLocks noGrp="1"/>
          </p:cNvSpPr>
          <p:nvPr>
            <p:ph type="title"/>
          </p:nvPr>
        </p:nvSpPr>
        <p:spPr>
          <a:xfrm>
            <a:off x="349955" y="394566"/>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08253F2F-B8E4-714F-EE58-F306E50E723B}"/>
              </a:ext>
            </a:extLst>
          </p:cNvPr>
          <p:cNvSpPr>
            <a:spLocks noGrp="1"/>
          </p:cNvSpPr>
          <p:nvPr>
            <p:ph idx="1"/>
          </p:nvPr>
        </p:nvSpPr>
        <p:spPr/>
        <p:txBody>
          <a:bodyPr/>
          <a:lstStyle/>
          <a:p>
            <a:r>
              <a:rPr lang="en-US" dirty="0"/>
              <a:t>Liquids and solids: condensed phases because particles in contact</a:t>
            </a:r>
          </a:p>
          <a:p>
            <a:pPr marL="0" indent="0">
              <a:buNone/>
            </a:pPr>
            <a:r>
              <a:rPr lang="en-US" dirty="0"/>
              <a:t>Solids</a:t>
            </a:r>
          </a:p>
          <a:p>
            <a:r>
              <a:rPr lang="en-US" dirty="0"/>
              <a:t>particles in fixed positions</a:t>
            </a:r>
          </a:p>
          <a:p>
            <a:r>
              <a:rPr lang="en-US" dirty="0"/>
              <a:t>Definite shape and volume</a:t>
            </a:r>
          </a:p>
          <a:p>
            <a:r>
              <a:rPr lang="en-US" dirty="0"/>
              <a:t>Usually hard (crystals/rock),</a:t>
            </a:r>
            <a:br>
              <a:rPr lang="en-US" dirty="0"/>
            </a:br>
            <a:r>
              <a:rPr lang="en-US" dirty="0"/>
              <a:t>but sometimes soft (fat/wax)</a:t>
            </a:r>
          </a:p>
          <a:p>
            <a:r>
              <a:rPr lang="en-US" dirty="0"/>
              <a:t>Ionic solids quite brittle: </a:t>
            </a:r>
            <a:br>
              <a:rPr lang="en-US" dirty="0"/>
            </a:br>
            <a:r>
              <a:rPr lang="en-US" dirty="0"/>
              <a:t>3-D array of positive &amp; negative ions (crystal)</a:t>
            </a:r>
          </a:p>
          <a:p>
            <a:r>
              <a:rPr lang="en-US" dirty="0"/>
              <a:t>Large molecule solids (glass) cannot organize particles as crystals </a:t>
            </a:r>
            <a:r>
              <a:rPr lang="en-US" dirty="0">
                <a:sym typeface="Wingdings" panose="05000000000000000000" pitchFamily="2" charset="2"/>
              </a:rPr>
              <a:t> amorphous solids</a:t>
            </a:r>
            <a:endParaRPr lang="en-US" dirty="0"/>
          </a:p>
        </p:txBody>
      </p:sp>
      <p:pic>
        <p:nvPicPr>
          <p:cNvPr id="5" name="Picture 4">
            <a:extLst>
              <a:ext uri="{FF2B5EF4-FFF2-40B4-BE49-F238E27FC236}">
                <a16:creationId xmlns:a16="http://schemas.microsoft.com/office/drawing/2014/main" id="{C77923B8-9D08-B6D9-6310-1430E110862B}"/>
              </a:ext>
            </a:extLst>
          </p:cNvPr>
          <p:cNvPicPr>
            <a:picLocks noChangeAspect="1"/>
          </p:cNvPicPr>
          <p:nvPr/>
        </p:nvPicPr>
        <p:blipFill>
          <a:blip r:embed="rId2"/>
          <a:stretch>
            <a:fillRect/>
          </a:stretch>
        </p:blipFill>
        <p:spPr>
          <a:xfrm>
            <a:off x="5457599" y="2023654"/>
            <a:ext cx="3428259" cy="2490121"/>
          </a:xfrm>
          <a:prstGeom prst="rect">
            <a:avLst/>
          </a:prstGeom>
        </p:spPr>
      </p:pic>
      <p:sp>
        <p:nvSpPr>
          <p:cNvPr id="4" name="Slide Number Placeholder 3">
            <a:extLst>
              <a:ext uri="{FF2B5EF4-FFF2-40B4-BE49-F238E27FC236}">
                <a16:creationId xmlns:a16="http://schemas.microsoft.com/office/drawing/2014/main" id="{DB254F54-0A57-4D09-A020-82B13F569877}"/>
              </a:ext>
            </a:extLst>
          </p:cNvPr>
          <p:cNvSpPr>
            <a:spLocks noGrp="1"/>
          </p:cNvSpPr>
          <p:nvPr>
            <p:ph type="sldNum" sz="quarter" idx="10"/>
          </p:nvPr>
        </p:nvSpPr>
        <p:spPr/>
        <p:txBody>
          <a:bodyPr/>
          <a:lstStyle/>
          <a:p>
            <a:fld id="{B434390E-5614-49FD-B636-0EE8DCB870C2}" type="slidenum">
              <a:rPr lang="en-US" smtClean="0"/>
              <a:pPr/>
              <a:t>3</a:t>
            </a:fld>
            <a:endParaRPr lang="en-US" dirty="0"/>
          </a:p>
        </p:txBody>
      </p:sp>
    </p:spTree>
    <p:extLst>
      <p:ext uri="{BB962C8B-B14F-4D97-AF65-F5344CB8AC3E}">
        <p14:creationId xmlns:p14="http://schemas.microsoft.com/office/powerpoint/2010/main" val="242916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75F2-F816-6F99-3EBD-8649F7DB3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90598-37FC-260B-6EB8-A4289E66DBA6}"/>
              </a:ext>
            </a:extLst>
          </p:cNvPr>
          <p:cNvSpPr>
            <a:spLocks noGrp="1"/>
          </p:cNvSpPr>
          <p:nvPr>
            <p:ph type="title"/>
          </p:nvPr>
        </p:nvSpPr>
        <p:spPr>
          <a:xfrm>
            <a:off x="349955" y="189362"/>
            <a:ext cx="8421512" cy="707886"/>
          </a:xfrm>
        </p:spPr>
        <p:txBody>
          <a:bodyPr/>
          <a:lstStyle/>
          <a:p>
            <a:r>
              <a:rPr lang="en-US" sz="4000" dirty="0"/>
              <a:t>Energy: Chemical Potential</a:t>
            </a:r>
          </a:p>
        </p:txBody>
      </p:sp>
      <p:sp>
        <p:nvSpPr>
          <p:cNvPr id="3" name="Content Placeholder 2">
            <a:extLst>
              <a:ext uri="{FF2B5EF4-FFF2-40B4-BE49-F238E27FC236}">
                <a16:creationId xmlns:a16="http://schemas.microsoft.com/office/drawing/2014/main" id="{E14CE1B9-825B-B6D6-6A1F-09FA5D00E6F6}"/>
              </a:ext>
            </a:extLst>
          </p:cNvPr>
          <p:cNvSpPr>
            <a:spLocks noGrp="1"/>
          </p:cNvSpPr>
          <p:nvPr>
            <p:ph idx="1"/>
          </p:nvPr>
        </p:nvSpPr>
        <p:spPr>
          <a:xfrm>
            <a:off x="349955" y="968189"/>
            <a:ext cx="8387645" cy="5526024"/>
          </a:xfrm>
        </p:spPr>
        <p:txBody>
          <a:bodyPr/>
          <a:lstStyle/>
          <a:p>
            <a:r>
              <a:rPr lang="en-US" b="1" dirty="0">
                <a:solidFill>
                  <a:srgbClr val="00FF00"/>
                </a:solidFill>
              </a:rPr>
              <a:t>Chemical Potential Energy </a:t>
            </a:r>
            <a:r>
              <a:rPr lang="en-US" dirty="0"/>
              <a:t>is the stored potential energy in atoms, molecules, and the chemical bonds between them</a:t>
            </a:r>
          </a:p>
          <a:p>
            <a:r>
              <a:rPr lang="en-US" dirty="0"/>
              <a:t>This includes the positions between particles of matter (atoms, molecules)</a:t>
            </a:r>
          </a:p>
          <a:p>
            <a:r>
              <a:rPr lang="en-US" dirty="0"/>
              <a:t>It also includes the composition of the substance (compound) which affects why atoms and molecules are positioned with respect to each other</a:t>
            </a:r>
          </a:p>
        </p:txBody>
      </p:sp>
      <p:sp>
        <p:nvSpPr>
          <p:cNvPr id="4" name="Slide Number Placeholder 3">
            <a:extLst>
              <a:ext uri="{FF2B5EF4-FFF2-40B4-BE49-F238E27FC236}">
                <a16:creationId xmlns:a16="http://schemas.microsoft.com/office/drawing/2014/main" id="{72758B31-2BAB-7B35-B74C-64F3AFDC3DDD}"/>
              </a:ext>
            </a:extLst>
          </p:cNvPr>
          <p:cNvSpPr>
            <a:spLocks noGrp="1"/>
          </p:cNvSpPr>
          <p:nvPr>
            <p:ph type="sldNum" sz="quarter" idx="10"/>
          </p:nvPr>
        </p:nvSpPr>
        <p:spPr/>
        <p:txBody>
          <a:bodyPr/>
          <a:lstStyle/>
          <a:p>
            <a:fld id="{B434390E-5614-49FD-B636-0EE8DCB870C2}" type="slidenum">
              <a:rPr lang="en-US" smtClean="0"/>
              <a:pPr/>
              <a:t>30</a:t>
            </a:fld>
            <a:endParaRPr lang="en-US" dirty="0"/>
          </a:p>
        </p:txBody>
      </p:sp>
    </p:spTree>
    <p:extLst>
      <p:ext uri="{BB962C8B-B14F-4D97-AF65-F5344CB8AC3E}">
        <p14:creationId xmlns:p14="http://schemas.microsoft.com/office/powerpoint/2010/main" val="222440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5D0D-D0AF-3D41-B23B-C6A60239F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D4A03-6DB3-380B-4CBD-C5801457B578}"/>
              </a:ext>
            </a:extLst>
          </p:cNvPr>
          <p:cNvSpPr>
            <a:spLocks noGrp="1"/>
          </p:cNvSpPr>
          <p:nvPr>
            <p:ph type="title"/>
          </p:nvPr>
        </p:nvSpPr>
        <p:spPr/>
        <p:txBody>
          <a:bodyPr/>
          <a:lstStyle/>
          <a:p>
            <a:r>
              <a:rPr lang="en-US" dirty="0"/>
              <a:t>Measuring Energy</a:t>
            </a:r>
          </a:p>
        </p:txBody>
      </p:sp>
      <p:sp>
        <p:nvSpPr>
          <p:cNvPr id="3" name="Content Placeholder 2">
            <a:extLst>
              <a:ext uri="{FF2B5EF4-FFF2-40B4-BE49-F238E27FC236}">
                <a16:creationId xmlns:a16="http://schemas.microsoft.com/office/drawing/2014/main" id="{31F3FE83-4FA4-F198-FF6C-B4BC7834B144}"/>
              </a:ext>
            </a:extLst>
          </p:cNvPr>
          <p:cNvSpPr>
            <a:spLocks noGrp="1"/>
          </p:cNvSpPr>
          <p:nvPr>
            <p:ph idx="1"/>
          </p:nvPr>
        </p:nvSpPr>
        <p:spPr/>
        <p:txBody>
          <a:bodyPr/>
          <a:lstStyle/>
          <a:p>
            <a:r>
              <a:rPr lang="en-US" dirty="0"/>
              <a:t>Energy is a </a:t>
            </a:r>
            <a:r>
              <a:rPr lang="en-US" dirty="0">
                <a:solidFill>
                  <a:schemeClr val="accent1">
                    <a:lumMod val="60000"/>
                    <a:lumOff val="40000"/>
                  </a:schemeClr>
                </a:solidFill>
              </a:rPr>
              <a:t>quantity</a:t>
            </a:r>
            <a:r>
              <a:rPr lang="en-US" dirty="0"/>
              <a:t>, so it has a </a:t>
            </a:r>
            <a:r>
              <a:rPr lang="en-US" b="1" dirty="0">
                <a:solidFill>
                  <a:srgbClr val="FFFF00"/>
                </a:solidFill>
              </a:rPr>
              <a:t>number</a:t>
            </a:r>
            <a:r>
              <a:rPr lang="en-US" dirty="0"/>
              <a:t> with </a:t>
            </a:r>
            <a:r>
              <a:rPr lang="en-US" b="1" dirty="0">
                <a:solidFill>
                  <a:srgbClr val="FFFF00"/>
                </a:solidFill>
              </a:rPr>
              <a:t>units</a:t>
            </a:r>
          </a:p>
          <a:p>
            <a:r>
              <a:rPr lang="en-US" dirty="0">
                <a:solidFill>
                  <a:srgbClr val="FFFF00"/>
                </a:solidFill>
              </a:rPr>
              <a:t>Units</a:t>
            </a:r>
            <a:r>
              <a:rPr lang="en-US" dirty="0"/>
              <a:t> are the </a:t>
            </a:r>
            <a:r>
              <a:rPr lang="en-US" b="1" dirty="0">
                <a:solidFill>
                  <a:srgbClr val="00FF00"/>
                </a:solidFill>
              </a:rPr>
              <a:t>calorie</a:t>
            </a:r>
            <a:r>
              <a:rPr lang="en-US" dirty="0"/>
              <a:t> (</a:t>
            </a:r>
            <a:r>
              <a:rPr lang="en-US" b="1" dirty="0" err="1">
                <a:solidFill>
                  <a:srgbClr val="00FF00"/>
                </a:solidFill>
              </a:rPr>
              <a:t>cal</a:t>
            </a:r>
            <a:r>
              <a:rPr lang="en-US" dirty="0"/>
              <a:t>) and the </a:t>
            </a:r>
            <a:r>
              <a:rPr lang="en-US" b="1" dirty="0">
                <a:solidFill>
                  <a:srgbClr val="00FF00"/>
                </a:solidFill>
              </a:rPr>
              <a:t>joule</a:t>
            </a:r>
            <a:r>
              <a:rPr lang="en-US" dirty="0"/>
              <a:t> (</a:t>
            </a:r>
            <a:r>
              <a:rPr lang="en-US" b="1" dirty="0">
                <a:solidFill>
                  <a:srgbClr val="00FF00"/>
                </a:solidFill>
              </a:rPr>
              <a:t>J</a:t>
            </a:r>
            <a:r>
              <a:rPr lang="en-US" dirty="0"/>
              <a:t>)</a:t>
            </a:r>
          </a:p>
          <a:p>
            <a:r>
              <a:rPr lang="en-US" dirty="0"/>
              <a:t>Definition of </a:t>
            </a:r>
            <a:r>
              <a:rPr lang="en-US" dirty="0">
                <a:solidFill>
                  <a:schemeClr val="accent1">
                    <a:lumMod val="60000"/>
                    <a:lumOff val="40000"/>
                  </a:schemeClr>
                </a:solidFill>
              </a:rPr>
              <a:t>calorie</a:t>
            </a:r>
            <a:r>
              <a:rPr lang="en-US" dirty="0"/>
              <a:t>: the </a:t>
            </a:r>
            <a:r>
              <a:rPr lang="en-US" dirty="0">
                <a:solidFill>
                  <a:srgbClr val="FFFF00"/>
                </a:solidFill>
              </a:rPr>
              <a:t>amount</a:t>
            </a:r>
            <a:r>
              <a:rPr lang="en-US" dirty="0"/>
              <a:t> of </a:t>
            </a:r>
            <a:r>
              <a:rPr lang="en-US" dirty="0">
                <a:solidFill>
                  <a:srgbClr val="FFFF00"/>
                </a:solidFill>
              </a:rPr>
              <a:t>energy</a:t>
            </a:r>
            <a:r>
              <a:rPr lang="en-US" dirty="0"/>
              <a:t> (</a:t>
            </a:r>
            <a:r>
              <a:rPr lang="en-US" dirty="0">
                <a:solidFill>
                  <a:srgbClr val="FFFF00"/>
                </a:solidFill>
              </a:rPr>
              <a:t>heat</a:t>
            </a:r>
            <a:r>
              <a:rPr lang="en-US" dirty="0"/>
              <a:t>) needed to raise </a:t>
            </a:r>
            <a:r>
              <a:rPr lang="en-US" dirty="0">
                <a:solidFill>
                  <a:srgbClr val="FFC000"/>
                </a:solidFill>
              </a:rPr>
              <a:t>1 gram H</a:t>
            </a:r>
            <a:r>
              <a:rPr lang="en-US" baseline="-25000" dirty="0">
                <a:solidFill>
                  <a:srgbClr val="FFC000"/>
                </a:solidFill>
              </a:rPr>
              <a:t>2</a:t>
            </a:r>
            <a:r>
              <a:rPr lang="en-US" dirty="0">
                <a:solidFill>
                  <a:srgbClr val="FFC000"/>
                </a:solidFill>
              </a:rPr>
              <a:t>O </a:t>
            </a:r>
            <a:r>
              <a:rPr lang="en-US" dirty="0"/>
              <a:t>(water) by </a:t>
            </a:r>
            <a:r>
              <a:rPr lang="en-US" dirty="0">
                <a:solidFill>
                  <a:srgbClr val="FFC000"/>
                </a:solidFill>
              </a:rPr>
              <a:t>1°C</a:t>
            </a:r>
          </a:p>
          <a:p>
            <a:r>
              <a:rPr lang="en-US" dirty="0">
                <a:solidFill>
                  <a:schemeClr val="accent1">
                    <a:lumMod val="60000"/>
                    <a:lumOff val="40000"/>
                  </a:schemeClr>
                </a:solidFill>
              </a:rPr>
              <a:t>Capital “C” calorie</a:t>
            </a:r>
            <a:r>
              <a:rPr lang="en-US" dirty="0"/>
              <a:t>: the </a:t>
            </a:r>
            <a:r>
              <a:rPr lang="en-US" dirty="0">
                <a:solidFill>
                  <a:srgbClr val="FFFF00"/>
                </a:solidFill>
              </a:rPr>
              <a:t>calories</a:t>
            </a:r>
            <a:r>
              <a:rPr lang="en-US" dirty="0"/>
              <a:t> in nutrition food are a different measure:</a:t>
            </a:r>
          </a:p>
          <a:p>
            <a:pPr marL="0" indent="0" algn="ctr">
              <a:buNone/>
            </a:pPr>
            <a:r>
              <a:rPr lang="en-US" dirty="0"/>
              <a:t>1 </a:t>
            </a:r>
            <a:r>
              <a:rPr lang="en-US" dirty="0">
                <a:solidFill>
                  <a:srgbClr val="FFC000"/>
                </a:solidFill>
              </a:rPr>
              <a:t>Calorie</a:t>
            </a:r>
            <a:r>
              <a:rPr lang="en-US" dirty="0"/>
              <a:t> = 1 </a:t>
            </a:r>
            <a:r>
              <a:rPr lang="en-US" dirty="0">
                <a:solidFill>
                  <a:srgbClr val="FFFF00"/>
                </a:solidFill>
              </a:rPr>
              <a:t>kilocalorie</a:t>
            </a:r>
            <a:r>
              <a:rPr lang="en-US" dirty="0"/>
              <a:t> = 1000 </a:t>
            </a:r>
            <a:r>
              <a:rPr lang="en-US" dirty="0">
                <a:solidFill>
                  <a:srgbClr val="FFFF00"/>
                </a:solidFill>
              </a:rPr>
              <a:t>calories</a:t>
            </a:r>
          </a:p>
          <a:p>
            <a:r>
              <a:rPr lang="en-US" dirty="0"/>
              <a:t>To get </a:t>
            </a:r>
            <a:r>
              <a:rPr lang="en-US" dirty="0">
                <a:solidFill>
                  <a:schemeClr val="accent1">
                    <a:lumMod val="60000"/>
                    <a:lumOff val="40000"/>
                  </a:schemeClr>
                </a:solidFill>
              </a:rPr>
              <a:t>joules</a:t>
            </a:r>
            <a:r>
              <a:rPr lang="en-US" dirty="0"/>
              <a:t>, use </a:t>
            </a:r>
            <a:r>
              <a:rPr lang="en-US" b="1" dirty="0">
                <a:solidFill>
                  <a:srgbClr val="FFC000"/>
                </a:solidFill>
              </a:rPr>
              <a:t>4.184 J = 1 </a:t>
            </a:r>
            <a:r>
              <a:rPr lang="en-US" b="1" dirty="0" err="1">
                <a:solidFill>
                  <a:srgbClr val="FFC000"/>
                </a:solidFill>
              </a:rPr>
              <a:t>cal</a:t>
            </a:r>
            <a:r>
              <a:rPr lang="en-US" dirty="0"/>
              <a:t> as conversion factor!</a:t>
            </a:r>
          </a:p>
        </p:txBody>
      </p:sp>
      <p:sp>
        <p:nvSpPr>
          <p:cNvPr id="4" name="Slide Number Placeholder 3">
            <a:extLst>
              <a:ext uri="{FF2B5EF4-FFF2-40B4-BE49-F238E27FC236}">
                <a16:creationId xmlns:a16="http://schemas.microsoft.com/office/drawing/2014/main" id="{6FF267C4-204A-792A-5EDE-6BDF558AE969}"/>
              </a:ext>
            </a:extLst>
          </p:cNvPr>
          <p:cNvSpPr>
            <a:spLocks noGrp="1"/>
          </p:cNvSpPr>
          <p:nvPr>
            <p:ph type="sldNum" sz="quarter" idx="10"/>
          </p:nvPr>
        </p:nvSpPr>
        <p:spPr/>
        <p:txBody>
          <a:bodyPr/>
          <a:lstStyle/>
          <a:p>
            <a:fld id="{B434390E-5614-49FD-B636-0EE8DCB870C2}" type="slidenum">
              <a:rPr lang="en-US" smtClean="0"/>
              <a:pPr/>
              <a:t>31</a:t>
            </a:fld>
            <a:endParaRPr lang="en-US" dirty="0"/>
          </a:p>
        </p:txBody>
      </p:sp>
    </p:spTree>
    <p:extLst>
      <p:ext uri="{BB962C8B-B14F-4D97-AF65-F5344CB8AC3E}">
        <p14:creationId xmlns:p14="http://schemas.microsoft.com/office/powerpoint/2010/main" val="171017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13ACF-5D38-94B0-6BC0-2F339A421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03C4E-132E-4E29-D240-DF1CFA5435FC}"/>
              </a:ext>
            </a:extLst>
          </p:cNvPr>
          <p:cNvSpPr>
            <a:spLocks noGrp="1"/>
          </p:cNvSpPr>
          <p:nvPr>
            <p:ph type="title"/>
          </p:nvPr>
        </p:nvSpPr>
        <p:spPr>
          <a:xfrm>
            <a:off x="355599" y="310445"/>
            <a:ext cx="8421512" cy="830997"/>
          </a:xfrm>
        </p:spPr>
        <p:txBody>
          <a:bodyPr/>
          <a:lstStyle/>
          <a:p>
            <a:r>
              <a:rPr lang="en-US" dirty="0"/>
              <a:t>Heat Capacity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423470-1C77-012A-1141-9F837818F2C5}"/>
                  </a:ext>
                </a:extLst>
              </p:cNvPr>
              <p:cNvSpPr>
                <a:spLocks noGrp="1"/>
              </p:cNvSpPr>
              <p:nvPr>
                <p:ph idx="1"/>
              </p:nvPr>
            </p:nvSpPr>
            <p:spPr/>
            <p:txBody>
              <a:bodyPr/>
              <a:lstStyle/>
              <a:p>
                <a:r>
                  <a:rPr lang="en-US" b="1" dirty="0">
                    <a:solidFill>
                      <a:srgbClr val="00FF00"/>
                    </a:solidFill>
                  </a:rPr>
                  <a:t>Heat capacity </a:t>
                </a:r>
                <a:r>
                  <a:rPr lang="en-US" dirty="0"/>
                  <a:t>(</a:t>
                </a:r>
                <a:r>
                  <a:rPr lang="en-US" b="1" i="1" dirty="0">
                    <a:solidFill>
                      <a:srgbClr val="00FF00"/>
                    </a:solidFill>
                  </a:rPr>
                  <a:t>C</a:t>
                </a:r>
                <a:r>
                  <a:rPr lang="en-US" dirty="0"/>
                  <a:t>) is the amount of </a:t>
                </a:r>
                <a:r>
                  <a:rPr lang="en-US" b="1" dirty="0">
                    <a:solidFill>
                      <a:schemeClr val="accent1">
                        <a:lumMod val="60000"/>
                        <a:lumOff val="40000"/>
                      </a:schemeClr>
                    </a:solidFill>
                  </a:rPr>
                  <a:t>heat energy</a:t>
                </a:r>
                <a:r>
                  <a:rPr lang="en-US" dirty="0">
                    <a:solidFill>
                      <a:schemeClr val="accent1">
                        <a:lumMod val="60000"/>
                        <a:lumOff val="40000"/>
                      </a:schemeClr>
                    </a:solidFill>
                  </a:rPr>
                  <a:t> </a:t>
                </a:r>
                <a:r>
                  <a:rPr lang="en-US" dirty="0"/>
                  <a:t>(</a:t>
                </a:r>
                <a:r>
                  <a:rPr lang="en-US" b="1" i="1" dirty="0">
                    <a:solidFill>
                      <a:schemeClr val="accent1">
                        <a:lumMod val="60000"/>
                        <a:lumOff val="40000"/>
                      </a:schemeClr>
                    </a:solidFill>
                  </a:rPr>
                  <a:t>q</a:t>
                </a:r>
                <a:r>
                  <a:rPr lang="en-US" dirty="0"/>
                  <a:t>) required to raise temperature of a substance by </a:t>
                </a:r>
                <a:r>
                  <a:rPr lang="en-US" dirty="0">
                    <a:solidFill>
                      <a:srgbClr val="FFC000"/>
                    </a:solidFill>
                  </a:rPr>
                  <a:t>one degree Celsius</a:t>
                </a:r>
                <a:r>
                  <a:rPr lang="en-US" dirty="0"/>
                  <a:t> (</a:t>
                </a:r>
                <a:r>
                  <a:rPr lang="en-US" dirty="0">
                    <a:solidFill>
                      <a:srgbClr val="FFFF00"/>
                    </a:solidFill>
                  </a:rPr>
                  <a:t>°C</a:t>
                </a:r>
                <a:r>
                  <a:rPr lang="en-US" dirty="0"/>
                  <a:t>) </a:t>
                </a:r>
                <a:r>
                  <a:rPr lang="en-US" dirty="0">
                    <a:solidFill>
                      <a:srgbClr val="FFC000"/>
                    </a:solidFill>
                  </a:rPr>
                  <a:t>or one Kelvin </a:t>
                </a:r>
                <a:r>
                  <a:rPr lang="en-US" dirty="0"/>
                  <a:t>(</a:t>
                </a:r>
                <a:r>
                  <a:rPr lang="en-US" dirty="0">
                    <a:solidFill>
                      <a:srgbClr val="FFFF00"/>
                    </a:solidFill>
                  </a:rPr>
                  <a:t>K</a:t>
                </a:r>
                <a:r>
                  <a:rPr lang="en-US" dirty="0"/>
                  <a:t>)</a:t>
                </a:r>
              </a:p>
              <a:p>
                <a:r>
                  <a:rPr lang="en-US" b="1" dirty="0">
                    <a:solidFill>
                      <a:srgbClr val="00FF00"/>
                    </a:solidFill>
                  </a:rPr>
                  <a:t>Specific Heat capacity </a:t>
                </a:r>
                <a:r>
                  <a:rPr lang="en-US" dirty="0"/>
                  <a:t>is the amount of required to raise </a:t>
                </a:r>
                <a:r>
                  <a:rPr lang="en-US" dirty="0">
                    <a:solidFill>
                      <a:schemeClr val="accent1">
                        <a:lumMod val="60000"/>
                        <a:lumOff val="40000"/>
                      </a:schemeClr>
                    </a:solidFill>
                  </a:rPr>
                  <a:t>1 gram of a substance </a:t>
                </a:r>
                <a:r>
                  <a:rPr lang="en-US" dirty="0"/>
                  <a:t>by </a:t>
                </a:r>
                <a:r>
                  <a:rPr lang="en-US" dirty="0">
                    <a:solidFill>
                      <a:schemeClr val="accent1">
                        <a:lumMod val="60000"/>
                        <a:lumOff val="40000"/>
                      </a:schemeClr>
                    </a:solidFill>
                  </a:rPr>
                  <a:t>1°C</a:t>
                </a:r>
              </a:p>
              <a:p>
                <a:pPr marL="231775" lvl="1" indent="0" algn="ctr">
                  <a:buNone/>
                </a:pPr>
                <a:r>
                  <a:rPr lang="en-US" dirty="0"/>
                  <a:t>For water, it is </a:t>
                </a:r>
                <a:r>
                  <a:rPr lang="en-US" dirty="0">
                    <a:solidFill>
                      <a:srgbClr val="FFFF00"/>
                    </a:solidFill>
                  </a:rPr>
                  <a:t>1 </a:t>
                </a:r>
                <a:r>
                  <a:rPr lang="en-US" dirty="0" err="1">
                    <a:solidFill>
                      <a:srgbClr val="FFFF00"/>
                    </a:solidFill>
                  </a:rPr>
                  <a:t>cal</a:t>
                </a:r>
                <a:r>
                  <a:rPr lang="en-US" dirty="0">
                    <a:solidFill>
                      <a:srgbClr val="FFFF00"/>
                    </a:solidFill>
                  </a:rPr>
                  <a:t>/g×°C </a:t>
                </a:r>
                <a:r>
                  <a:rPr lang="en-US" dirty="0"/>
                  <a:t>(or </a:t>
                </a:r>
                <a:r>
                  <a:rPr lang="en-US" dirty="0">
                    <a:solidFill>
                      <a:srgbClr val="FFFF00"/>
                    </a:solidFill>
                  </a:rPr>
                  <a:t>4.184 J/g×°C</a:t>
                </a:r>
                <a:r>
                  <a:rPr lang="en-US" dirty="0"/>
                  <a:t>)</a:t>
                </a:r>
              </a:p>
              <a:p>
                <a:r>
                  <a:rPr lang="en-US" dirty="0"/>
                  <a:t>To calculate </a:t>
                </a:r>
                <a:r>
                  <a:rPr lang="en-US" dirty="0">
                    <a:solidFill>
                      <a:srgbClr val="FFFF00"/>
                    </a:solidFill>
                  </a:rPr>
                  <a:t>energy</a:t>
                </a:r>
                <a:r>
                  <a:rPr lang="en-US" dirty="0"/>
                  <a:t> (</a:t>
                </a:r>
                <a:r>
                  <a:rPr lang="en-US" dirty="0">
                    <a:solidFill>
                      <a:srgbClr val="FFFF00"/>
                    </a:solidFill>
                  </a:rPr>
                  <a:t>heat</a:t>
                </a:r>
                <a:r>
                  <a:rPr lang="en-US" dirty="0"/>
                  <a:t>, </a:t>
                </a:r>
                <a:r>
                  <a:rPr lang="en-US" b="1" i="1" dirty="0">
                    <a:solidFill>
                      <a:srgbClr val="FFFF00"/>
                    </a:solidFill>
                  </a:rPr>
                  <a:t>q</a:t>
                </a:r>
                <a:r>
                  <a:rPr lang="en-US" dirty="0"/>
                  <a:t>) transferred to/from a mass, the </a:t>
                </a:r>
                <a:r>
                  <a:rPr lang="en-US" dirty="0">
                    <a:solidFill>
                      <a:schemeClr val="accent1">
                        <a:lumMod val="60000"/>
                        <a:lumOff val="40000"/>
                      </a:schemeClr>
                    </a:solidFill>
                  </a:rPr>
                  <a:t>specific heat</a:t>
                </a:r>
                <a:r>
                  <a:rPr lang="en-US" dirty="0"/>
                  <a:t>, the </a:t>
                </a:r>
                <a:r>
                  <a:rPr lang="en-US" dirty="0">
                    <a:solidFill>
                      <a:schemeClr val="accent1">
                        <a:lumMod val="60000"/>
                        <a:lumOff val="40000"/>
                      </a:schemeClr>
                    </a:solidFill>
                  </a:rPr>
                  <a:t>temperature change</a:t>
                </a:r>
                <a:r>
                  <a:rPr lang="en-US" dirty="0"/>
                  <a:t>, and the </a:t>
                </a:r>
                <a:r>
                  <a:rPr lang="en-US" dirty="0">
                    <a:solidFill>
                      <a:schemeClr val="accent1">
                        <a:lumMod val="60000"/>
                        <a:lumOff val="40000"/>
                      </a:schemeClr>
                    </a:solidFill>
                  </a:rPr>
                  <a:t>mass</a:t>
                </a:r>
                <a:r>
                  <a:rPr lang="en-US" dirty="0"/>
                  <a:t> are used in the calculation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oMath>
                  </m:oMathPara>
                </a14:m>
                <a:endParaRPr lang="en-US" dirty="0"/>
              </a:p>
              <a:p>
                <a:pPr marL="0" indent="0">
                  <a:buNone/>
                </a:pPr>
                <a:r>
                  <a:rPr lang="en-US" sz="2000" dirty="0"/>
                  <a:t>If the final T is greater than initial T, both </a:t>
                </a:r>
                <a:r>
                  <a:rPr lang="en-US" sz="2000" i="1" dirty="0"/>
                  <a:t>q</a:t>
                </a:r>
                <a:r>
                  <a:rPr lang="en-US" sz="2000" dirty="0"/>
                  <a:t> and </a:t>
                </a:r>
                <a:r>
                  <a:rPr lang="en-US" sz="2000" i="1" dirty="0">
                    <a:latin typeface="Symbol" panose="05050102010706020507" pitchFamily="18" charset="2"/>
                  </a:rPr>
                  <a:t>D</a:t>
                </a:r>
                <a:r>
                  <a:rPr lang="en-US" sz="2000" i="1" dirty="0"/>
                  <a:t>T</a:t>
                </a:r>
                <a:r>
                  <a:rPr lang="en-US" sz="2000" dirty="0"/>
                  <a:t> are greater than zero (&gt; 0). If final T is less than initial T, then </a:t>
                </a:r>
                <a:r>
                  <a:rPr lang="en-US" sz="2000" i="1" dirty="0"/>
                  <a:t>q</a:t>
                </a:r>
                <a:r>
                  <a:rPr lang="en-US" sz="2000" dirty="0"/>
                  <a:t> and </a:t>
                </a:r>
                <a:r>
                  <a:rPr lang="en-US" sz="2000" i="1" dirty="0">
                    <a:latin typeface="Symbol" panose="05050102010706020507" pitchFamily="18" charset="2"/>
                  </a:rPr>
                  <a:t>D</a:t>
                </a:r>
                <a:r>
                  <a:rPr lang="en-US" sz="2000" i="1" dirty="0"/>
                  <a:t>T</a:t>
                </a:r>
                <a:r>
                  <a:rPr lang="en-US" sz="2000" dirty="0"/>
                  <a:t> are less than zero (&lt; 0)</a:t>
                </a:r>
              </a:p>
              <a:p>
                <a:pPr marL="0" indent="0" algn="ctr">
                  <a:buNone/>
                </a:pPr>
                <a:r>
                  <a:rPr lang="en-US" sz="2200" b="1" i="1" dirty="0">
                    <a:solidFill>
                      <a:srgbClr val="CC99FF"/>
                    </a:solidFill>
                    <a:latin typeface="Times New Roman" panose="02020603050405020304" pitchFamily="18" charset="0"/>
                    <a:cs typeface="Times New Roman" panose="02020603050405020304" pitchFamily="18" charset="0"/>
                  </a:rPr>
                  <a:t>Why does swimming pool heat faster than wading pool?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6423470-1C77-012A-1141-9F837818F2C5}"/>
                  </a:ext>
                </a:extLst>
              </p:cNvPr>
              <p:cNvSpPr>
                <a:spLocks noGrp="1" noRot="1" noChangeAspect="1" noMove="1" noResize="1" noEditPoints="1" noAdjustHandles="1" noChangeArrowheads="1" noChangeShapeType="1" noTextEdit="1"/>
              </p:cNvSpPr>
              <p:nvPr>
                <p:ph idx="1"/>
              </p:nvPr>
            </p:nvSpPr>
            <p:spPr>
              <a:blipFill>
                <a:blip r:embed="rId2"/>
                <a:stretch>
                  <a:fillRect l="-1090" t="-936" r="-1744" b="-4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DEEE98-9DE3-6789-E927-5FFED780FB69}"/>
              </a:ext>
            </a:extLst>
          </p:cNvPr>
          <p:cNvSpPr>
            <a:spLocks noGrp="1"/>
          </p:cNvSpPr>
          <p:nvPr>
            <p:ph type="sldNum" sz="quarter" idx="10"/>
          </p:nvPr>
        </p:nvSpPr>
        <p:spPr/>
        <p:txBody>
          <a:bodyPr/>
          <a:lstStyle/>
          <a:p>
            <a:fld id="{B434390E-5614-49FD-B636-0EE8DCB870C2}" type="slidenum">
              <a:rPr lang="en-US" smtClean="0"/>
              <a:pPr/>
              <a:t>32</a:t>
            </a:fld>
            <a:endParaRPr lang="en-US" dirty="0"/>
          </a:p>
        </p:txBody>
      </p:sp>
    </p:spTree>
    <p:extLst>
      <p:ext uri="{BB962C8B-B14F-4D97-AF65-F5344CB8AC3E}">
        <p14:creationId xmlns:p14="http://schemas.microsoft.com/office/powerpoint/2010/main" val="322709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B93C-53A6-311C-5C93-BD02B926B171}"/>
              </a:ext>
            </a:extLst>
          </p:cNvPr>
          <p:cNvSpPr>
            <a:spLocks noGrp="1"/>
          </p:cNvSpPr>
          <p:nvPr>
            <p:ph type="title"/>
          </p:nvPr>
        </p:nvSpPr>
        <p:spPr>
          <a:xfrm>
            <a:off x="338666" y="210107"/>
            <a:ext cx="8421512" cy="830997"/>
          </a:xfrm>
        </p:spPr>
        <p:txBody>
          <a:bodyPr/>
          <a:lstStyle/>
          <a:p>
            <a:r>
              <a:rPr lang="en-US" dirty="0"/>
              <a:t>Specific Heat</a:t>
            </a:r>
          </a:p>
        </p:txBody>
      </p:sp>
      <p:sp>
        <p:nvSpPr>
          <p:cNvPr id="3" name="Content Placeholder 2">
            <a:extLst>
              <a:ext uri="{FF2B5EF4-FFF2-40B4-BE49-F238E27FC236}">
                <a16:creationId xmlns:a16="http://schemas.microsoft.com/office/drawing/2014/main" id="{7C5904C2-8E7D-776E-9E06-11E560C2849A}"/>
              </a:ext>
            </a:extLst>
          </p:cNvPr>
          <p:cNvSpPr>
            <a:spLocks noGrp="1"/>
          </p:cNvSpPr>
          <p:nvPr>
            <p:ph idx="1"/>
          </p:nvPr>
        </p:nvSpPr>
        <p:spPr>
          <a:xfrm>
            <a:off x="372533" y="1121870"/>
            <a:ext cx="8387645" cy="5425686"/>
          </a:xfrm>
        </p:spPr>
        <p:txBody>
          <a:bodyPr/>
          <a:lstStyle/>
          <a:p>
            <a:r>
              <a:rPr lang="en-US" dirty="0"/>
              <a:t>The specific heat is a property of a substance or compound. NOTE THE UNITS: energy per amount of mass per temperature</a:t>
            </a:r>
          </a:p>
          <a:p>
            <a:r>
              <a:rPr lang="en-US" dirty="0"/>
              <a:t>You will be provided with these numbers and are </a:t>
            </a:r>
            <a:br>
              <a:rPr lang="en-US" dirty="0"/>
            </a:br>
            <a:r>
              <a:rPr lang="en-US" dirty="0"/>
              <a:t>not expected</a:t>
            </a:r>
            <a:br>
              <a:rPr lang="en-US" dirty="0"/>
            </a:br>
            <a:r>
              <a:rPr lang="en-US" dirty="0"/>
              <a:t>to memorize</a:t>
            </a:r>
            <a:br>
              <a:rPr lang="en-US" dirty="0"/>
            </a:br>
            <a:r>
              <a:rPr lang="en-US" dirty="0"/>
              <a:t>them</a:t>
            </a:r>
          </a:p>
          <a:p>
            <a:r>
              <a:rPr lang="en-US" dirty="0"/>
              <a:t>Be able to use</a:t>
            </a:r>
            <a:br>
              <a:rPr lang="en-US" dirty="0"/>
            </a:br>
            <a:r>
              <a:rPr lang="en-US" dirty="0"/>
              <a:t>your knowledge</a:t>
            </a:r>
            <a:br>
              <a:rPr lang="en-US" dirty="0"/>
            </a:br>
            <a:r>
              <a:rPr lang="en-US" dirty="0"/>
              <a:t>of algebra to</a:t>
            </a:r>
            <a:br>
              <a:rPr lang="en-US" dirty="0"/>
            </a:br>
            <a:r>
              <a:rPr lang="en-US" dirty="0"/>
              <a:t>make the</a:t>
            </a:r>
            <a:br>
              <a:rPr lang="en-US" dirty="0"/>
            </a:br>
            <a:r>
              <a:rPr lang="en-US" dirty="0"/>
              <a:t>calculation!</a:t>
            </a:r>
          </a:p>
        </p:txBody>
      </p:sp>
      <p:sp>
        <p:nvSpPr>
          <p:cNvPr id="4" name="Slide Number Placeholder 3">
            <a:extLst>
              <a:ext uri="{FF2B5EF4-FFF2-40B4-BE49-F238E27FC236}">
                <a16:creationId xmlns:a16="http://schemas.microsoft.com/office/drawing/2014/main" id="{9C7EF427-D8B5-1C9A-D279-18F274470B7F}"/>
              </a:ext>
            </a:extLst>
          </p:cNvPr>
          <p:cNvSpPr>
            <a:spLocks noGrp="1"/>
          </p:cNvSpPr>
          <p:nvPr>
            <p:ph type="sldNum" sz="quarter" idx="10"/>
          </p:nvPr>
        </p:nvSpPr>
        <p:spPr/>
        <p:txBody>
          <a:bodyPr/>
          <a:lstStyle/>
          <a:p>
            <a:fld id="{B434390E-5614-49FD-B636-0EE8DCB870C2}" type="slidenum">
              <a:rPr lang="en-US" smtClean="0"/>
              <a:pPr/>
              <a:t>33</a:t>
            </a:fld>
            <a:endParaRPr lang="en-US" dirty="0"/>
          </a:p>
        </p:txBody>
      </p:sp>
      <p:pic>
        <p:nvPicPr>
          <p:cNvPr id="6" name="Picture 5">
            <a:extLst>
              <a:ext uri="{FF2B5EF4-FFF2-40B4-BE49-F238E27FC236}">
                <a16:creationId xmlns:a16="http://schemas.microsoft.com/office/drawing/2014/main" id="{B906BA95-82EB-722A-F49C-CA563519CC5A}"/>
              </a:ext>
            </a:extLst>
          </p:cNvPr>
          <p:cNvPicPr>
            <a:picLocks noChangeAspect="1"/>
          </p:cNvPicPr>
          <p:nvPr/>
        </p:nvPicPr>
        <p:blipFill>
          <a:blip r:embed="rId2"/>
          <a:stretch>
            <a:fillRect/>
          </a:stretch>
        </p:blipFill>
        <p:spPr>
          <a:xfrm>
            <a:off x="3211568" y="2762422"/>
            <a:ext cx="5559899" cy="3589063"/>
          </a:xfrm>
          <a:prstGeom prst="rect">
            <a:avLst/>
          </a:prstGeom>
        </p:spPr>
      </p:pic>
    </p:spTree>
    <p:extLst>
      <p:ext uri="{BB962C8B-B14F-4D97-AF65-F5344CB8AC3E}">
        <p14:creationId xmlns:p14="http://schemas.microsoft.com/office/powerpoint/2010/main" val="402371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1859-2FA6-BE50-C559-51F30E104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7C00-9761-13E6-CA7A-AFF53BB062FF}"/>
              </a:ext>
            </a:extLst>
          </p:cNvPr>
          <p:cNvSpPr>
            <a:spLocks noGrp="1"/>
          </p:cNvSpPr>
          <p:nvPr>
            <p:ph type="title"/>
          </p:nvPr>
        </p:nvSpPr>
        <p:spPr>
          <a:xfrm>
            <a:off x="355599" y="310445"/>
            <a:ext cx="8421512" cy="769441"/>
          </a:xfrm>
        </p:spPr>
        <p:txBody>
          <a:bodyPr/>
          <a:lstStyle/>
          <a:p>
            <a:r>
              <a:rPr lang="en-US" sz="4400" dirty="0"/>
              <a:t>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5B8F45-593B-6009-4022-158C862A8667}"/>
                  </a:ext>
                </a:extLst>
              </p:cNvPr>
              <p:cNvSpPr>
                <a:spLocks noGrp="1"/>
              </p:cNvSpPr>
              <p:nvPr>
                <p:ph idx="1"/>
              </p:nvPr>
            </p:nvSpPr>
            <p:spPr>
              <a:xfrm>
                <a:off x="372532" y="1136020"/>
                <a:ext cx="8387645" cy="5215465"/>
              </a:xfrm>
            </p:spPr>
            <p:txBody>
              <a:bodyPr/>
              <a:lstStyle/>
              <a:p>
                <a:pPr marL="0" indent="0">
                  <a:buNone/>
                </a:pPr>
                <a:r>
                  <a:rPr lang="en-US" sz="1800" dirty="0"/>
                  <a:t>A 15.0 g piece of cadmium (Cd) metal absorbs of 134 J heat while rising from 24.0°C to 62.7°C. Calculate the specific heat of cadmium</a:t>
                </a:r>
              </a:p>
              <a:p>
                <a:pPr marL="0" indent="0">
                  <a:buNone/>
                </a:pPr>
                <a:r>
                  <a:rPr lang="en-US" sz="1800" dirty="0"/>
                  <a:t>Needed: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oMath>
                </a14:m>
                <a:r>
                  <a:rPr lang="en-US" sz="1800" dirty="0"/>
                  <a:t>  </a:t>
                </a:r>
              </a:p>
              <a:p>
                <a:pPr marL="0" indent="0">
                  <a:spcBef>
                    <a:spcPts val="0"/>
                  </a:spcBef>
                  <a:spcAft>
                    <a:spcPts val="1800"/>
                  </a:spcAft>
                  <a:buNone/>
                </a:pPr>
                <a:r>
                  <a:rPr lang="en-US" sz="1800" dirty="0"/>
                  <a:t>Solving for </a:t>
                </a:r>
                <a:r>
                  <a:rPr lang="en-US" sz="1800" i="1" dirty="0"/>
                  <a:t>c</a:t>
                </a:r>
                <a:r>
                  <a:rPr lang="en-US" sz="1800" i="1" baseline="-25000" dirty="0"/>
                  <a:t>p</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𝑞</m:t>
                        </m:r>
                      </m:num>
                      <m:den>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den>
                    </m:f>
                  </m:oMath>
                </a14:m>
                <a:r>
                  <a:rPr lang="en-US" sz="1800" dirty="0"/>
                  <a:t>  this is algebra</a:t>
                </a:r>
              </a:p>
              <a:p>
                <a:pPr marL="0" indent="0">
                  <a:spcBef>
                    <a:spcPts val="1800"/>
                  </a:spcBef>
                  <a:buNone/>
                </a:pPr>
                <a14:m>
                  <m:oMathPara xmlns:m="http://schemas.openxmlformats.org/officeDocument/2006/math">
                    <m:oMathParaPr>
                      <m:jc m:val="center"/>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134 </m:t>
                          </m:r>
                          <m:r>
                            <m:rPr>
                              <m:sty m:val="p"/>
                            </m:rPr>
                            <a:rPr lang="en-US" sz="1800" b="0" i="0" smtClean="0">
                              <a:latin typeface="Cambria Math" panose="02040503050406030204" pitchFamily="18" charset="0"/>
                            </a:rPr>
                            <m:t>J</m:t>
                          </m:r>
                        </m:num>
                        <m:den>
                          <m:r>
                            <a:rPr lang="en-US" sz="1800" b="0" i="1" smtClean="0">
                              <a:latin typeface="Cambria Math" panose="02040503050406030204" pitchFamily="18" charset="0"/>
                              <a:ea typeface="Cambria Math" panose="02040503050406030204" pitchFamily="18" charset="0"/>
                            </a:rPr>
                            <m:t>15.0 </m:t>
                          </m:r>
                          <m:r>
                            <m:rPr>
                              <m:sty m:val="p"/>
                            </m:rPr>
                            <a:rPr lang="en-US" sz="1800" b="0" i="0" smtClean="0">
                              <a:latin typeface="Cambria Math" panose="02040503050406030204" pitchFamily="18" charset="0"/>
                              <a:ea typeface="Cambria Math" panose="02040503050406030204" pitchFamily="18" charset="0"/>
                            </a:rPr>
                            <m:t>g</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(62.7°</m:t>
                          </m:r>
                          <m:r>
                            <m:rPr>
                              <m:sty m:val="p"/>
                            </m:rPr>
                            <a:rPr lang="en-US" sz="1800" b="0" i="0" smtClean="0">
                              <a:latin typeface="Cambria Math" panose="02040503050406030204" pitchFamily="18" charset="0"/>
                              <a:ea typeface="Cambria Math" panose="02040503050406030204" pitchFamily="18" charset="0"/>
                            </a:rPr>
                            <m:t>C</m:t>
                          </m:r>
                          <m:r>
                            <a:rPr lang="en-US" sz="1800" b="0" i="1" smtClean="0">
                              <a:latin typeface="Cambria Math" panose="02040503050406030204" pitchFamily="18" charset="0"/>
                              <a:ea typeface="Cambria Math" panose="02040503050406030204" pitchFamily="18" charset="0"/>
                            </a:rPr>
                            <m:t> −24.0°</m:t>
                          </m:r>
                          <m:r>
                            <m:rPr>
                              <m:sty m:val="p"/>
                            </m:rPr>
                            <a:rPr lang="en-US" sz="1800" b="0" i="0" smtClean="0">
                              <a:latin typeface="Cambria Math" panose="02040503050406030204" pitchFamily="18" charset="0"/>
                              <a:ea typeface="Cambria Math" panose="02040503050406030204" pitchFamily="18" charset="0"/>
                            </a:rPr>
                            <m:t>C</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=0.231</m:t>
                      </m:r>
                      <m:f>
                        <m:fPr>
                          <m:ctrlPr>
                            <a:rPr lang="en-US" sz="1800" b="0" i="1" smtClean="0">
                              <a:latin typeface="Cambria Math" panose="02040503050406030204" pitchFamily="18" charset="0"/>
                              <a:ea typeface="Cambria Math" panose="02040503050406030204" pitchFamily="18" charset="0"/>
                            </a:rPr>
                          </m:ctrlPr>
                        </m:fPr>
                        <m:num>
                          <m:r>
                            <m:rPr>
                              <m:sty m:val="p"/>
                            </m:rPr>
                            <a:rPr lang="en-US" sz="1800" b="0" i="0" smtClean="0">
                              <a:latin typeface="Cambria Math" panose="02040503050406030204" pitchFamily="18" charset="0"/>
                              <a:ea typeface="Cambria Math" panose="02040503050406030204" pitchFamily="18" charset="0"/>
                            </a:rPr>
                            <m:t>J</m:t>
                          </m:r>
                        </m:num>
                        <m:den>
                          <m:r>
                            <m:rPr>
                              <m:sty m:val="p"/>
                            </m:rPr>
                            <a:rPr lang="en-US" sz="1800" b="0" i="0" smtClean="0">
                              <a:latin typeface="Cambria Math" panose="02040503050406030204" pitchFamily="18" charset="0"/>
                              <a:ea typeface="Cambria Math" panose="02040503050406030204" pitchFamily="18" charset="0"/>
                            </a:rPr>
                            <m:t>g</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C</m:t>
                          </m:r>
                        </m:den>
                      </m:f>
                    </m:oMath>
                  </m:oMathPara>
                </a14:m>
                <a:endParaRPr lang="en-US" sz="1800" dirty="0"/>
              </a:p>
              <a:p>
                <a:pPr marL="0" indent="0">
                  <a:buNone/>
                </a:pPr>
                <a:r>
                  <a:rPr lang="en-US" sz="1600" dirty="0"/>
                  <a:t>Note we had 3 significant digits</a:t>
                </a:r>
              </a:p>
              <a:p>
                <a:pPr marL="0" indent="0">
                  <a:buNone/>
                </a:pPr>
                <a:r>
                  <a:rPr lang="en-US" sz="1800" dirty="0"/>
                  <a:t>What quantity of heat is transferred when a 150.0 g block of iron metal is heated from 25.0°C to 73.3°C? What is the direction of heat flow?</a:t>
                </a:r>
              </a:p>
              <a:p>
                <a:pPr marL="0" indent="0">
                  <a:buNone/>
                </a:pPr>
                <a:r>
                  <a:rPr lang="en-US" sz="1800" dirty="0"/>
                  <a:t>Needed: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oMath>
                </a14:m>
                <a:r>
                  <a:rPr lang="en-US" sz="1800" dirty="0"/>
                  <a:t>  </a:t>
                </a:r>
              </a:p>
              <a:p>
                <a:pPr marL="0" indent="0">
                  <a:spcBef>
                    <a:spcPts val="0"/>
                  </a:spcBef>
                  <a:spcAft>
                    <a:spcPts val="1800"/>
                  </a:spcAft>
                  <a:buNone/>
                </a:pPr>
                <a:r>
                  <a:rPr lang="en-US" sz="1800" dirty="0"/>
                  <a:t>Solving for </a:t>
                </a:r>
                <a:r>
                  <a:rPr lang="en-US" sz="1800" i="1" dirty="0"/>
                  <a:t>q</a:t>
                </a:r>
                <a:r>
                  <a:rPr lang="en-US" sz="1800" dirty="0"/>
                  <a:t>?  Need </a:t>
                </a:r>
                <a:r>
                  <a:rPr lang="en-US" sz="1800" i="1" dirty="0"/>
                  <a:t>c</a:t>
                </a:r>
                <a:r>
                  <a:rPr lang="en-US" sz="1800" i="1" baseline="-25000" dirty="0"/>
                  <a:t>p</a:t>
                </a:r>
                <a:r>
                  <a:rPr lang="en-US" sz="1800" dirty="0"/>
                  <a:t> for iron from table: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b="0" i="1" smtClean="0">
                        <a:latin typeface="Cambria Math" panose="02040503050406030204" pitchFamily="18" charset="0"/>
                      </a:rPr>
                      <m:t>0.108</m:t>
                    </m:r>
                    <m:f>
                      <m:fPr>
                        <m:ctrlPr>
                          <a:rPr lang="en-US" sz="1800" b="0" i="1" smtClean="0">
                            <a:latin typeface="Cambria Math" panose="02040503050406030204" pitchFamily="18" charset="0"/>
                          </a:rPr>
                        </m:ctrlPr>
                      </m:fPr>
                      <m:num>
                        <m:r>
                          <m:rPr>
                            <m:sty m:val="p"/>
                          </m:rPr>
                          <a:rPr lang="en-US" sz="1800" b="0" i="0" smtClean="0">
                            <a:latin typeface="Cambria Math" panose="02040503050406030204" pitchFamily="18" charset="0"/>
                          </a:rPr>
                          <m:t>cal</m:t>
                        </m:r>
                      </m:num>
                      <m:den>
                        <m:r>
                          <m:rPr>
                            <m:sty m:val="p"/>
                          </m:rPr>
                          <a:rPr lang="en-US" sz="1800" b="0" i="0" smtClean="0">
                            <a:latin typeface="Cambria Math" panose="02040503050406030204" pitchFamily="18" charset="0"/>
                          </a:rPr>
                          <m:t>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C</m:t>
                        </m:r>
                      </m:den>
                    </m:f>
                  </m:oMath>
                </a14:m>
                <a:endParaRPr lang="en-US" sz="1800" dirty="0"/>
              </a:p>
              <a:p>
                <a:pPr marL="0" indent="0">
                  <a:spcBef>
                    <a:spcPts val="1800"/>
                  </a:spcBef>
                  <a:buNone/>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𝑞</m:t>
                      </m:r>
                      <m:r>
                        <a:rPr lang="en-US" sz="1800" i="1">
                          <a:latin typeface="Cambria Math" panose="02040503050406030204" pitchFamily="18" charset="0"/>
                        </a:rPr>
                        <m:t>=</m:t>
                      </m:r>
                      <m:r>
                        <a:rPr lang="en-US" sz="1800" b="0" i="1" smtClean="0">
                          <a:latin typeface="Cambria Math" panose="02040503050406030204" pitchFamily="18" charset="0"/>
                        </a:rPr>
                        <m:t>150.0 </m:t>
                      </m:r>
                      <m:r>
                        <m:rPr>
                          <m:sty m:val="p"/>
                        </m:rPr>
                        <a:rPr lang="en-US" sz="1800" b="0" i="0" smtClean="0">
                          <a:latin typeface="Cambria Math" panose="02040503050406030204" pitchFamily="18" charset="0"/>
                        </a:rPr>
                        <m:t>g</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0.108 </m:t>
                          </m:r>
                          <m:r>
                            <m:rPr>
                              <m:sty m:val="p"/>
                            </m:rPr>
                            <a:rPr lang="en-US" sz="1800" b="0" i="0" smtClean="0">
                              <a:latin typeface="Cambria Math" panose="02040503050406030204" pitchFamily="18" charset="0"/>
                            </a:rPr>
                            <m:t>cal</m:t>
                          </m:r>
                        </m:num>
                        <m:den>
                          <m:r>
                            <m:rPr>
                              <m:sty m:val="p"/>
                            </m:rPr>
                            <a:rPr lang="en-US" sz="1800" b="0" i="0" smtClean="0">
                              <a:latin typeface="Cambria Math" panose="02040503050406030204" pitchFamily="18" charset="0"/>
                            </a:rPr>
                            <m:t>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C</m:t>
                          </m:r>
                        </m:den>
                      </m:f>
                      <m:r>
                        <a:rPr lang="en-US" sz="1800" i="1"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73</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C</m:t>
                          </m:r>
                          <m:r>
                            <a:rPr lang="en-US" sz="1800" i="1">
                              <a:latin typeface="Cambria Math" panose="02040503050406030204" pitchFamily="18" charset="0"/>
                              <a:ea typeface="Cambria Math" panose="02040503050406030204" pitchFamily="18" charset="0"/>
                            </a:rPr>
                            <m:t> −2</m:t>
                          </m:r>
                          <m:r>
                            <a:rPr lang="en-US" sz="1800" b="0" i="1" smtClean="0">
                              <a:latin typeface="Cambria Math" panose="02040503050406030204" pitchFamily="18" charset="0"/>
                              <a:ea typeface="Cambria Math" panose="02040503050406030204" pitchFamily="18" charset="0"/>
                            </a:rPr>
                            <m:t>5</m:t>
                          </m:r>
                          <m:r>
                            <a:rPr lang="en-US" sz="1800" i="1">
                              <a:latin typeface="Cambria Math" panose="02040503050406030204" pitchFamily="18" charset="0"/>
                              <a:ea typeface="Cambria Math" panose="02040503050406030204" pitchFamily="18" charset="0"/>
                            </a:rPr>
                            <m:t>.0°</m:t>
                          </m:r>
                          <m:r>
                            <m:rPr>
                              <m:sty m:val="p"/>
                            </m:rPr>
                            <a:rPr lang="en-US" sz="1800">
                              <a:latin typeface="Cambria Math" panose="02040503050406030204" pitchFamily="18" charset="0"/>
                              <a:ea typeface="Cambria Math" panose="02040503050406030204" pitchFamily="18" charset="0"/>
                            </a:rPr>
                            <m:t>C</m:t>
                          </m:r>
                        </m:e>
                      </m:d>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782 </m:t>
                      </m:r>
                      <m:r>
                        <m:rPr>
                          <m:sty m:val="p"/>
                        </m:rPr>
                        <a:rPr lang="en-US" sz="1800" b="0" i="0" smtClean="0">
                          <a:latin typeface="Cambria Math" panose="02040503050406030204" pitchFamily="18" charset="0"/>
                          <a:ea typeface="Cambria Math" panose="02040503050406030204" pitchFamily="18" charset="0"/>
                        </a:rPr>
                        <m:t>cal</m:t>
                      </m:r>
                    </m:oMath>
                  </m:oMathPara>
                </a14:m>
                <a:endParaRPr lang="en-US" sz="1400" dirty="0"/>
              </a:p>
              <a:p>
                <a:pPr marL="0" indent="0">
                  <a:spcBef>
                    <a:spcPts val="0"/>
                  </a:spcBef>
                  <a:buNone/>
                </a:pPr>
                <a:r>
                  <a:rPr lang="en-US" sz="1800" dirty="0"/>
                  <a:t>The heat flows into the metal since temperature is increasing</a:t>
                </a:r>
              </a:p>
            </p:txBody>
          </p:sp>
        </mc:Choice>
        <mc:Fallback xmlns="">
          <p:sp>
            <p:nvSpPr>
              <p:cNvPr id="3" name="Content Placeholder 2">
                <a:extLst>
                  <a:ext uri="{FF2B5EF4-FFF2-40B4-BE49-F238E27FC236}">
                    <a16:creationId xmlns:a16="http://schemas.microsoft.com/office/drawing/2014/main" id="{5B5B8F45-593B-6009-4022-158C862A8667}"/>
                  </a:ext>
                </a:extLst>
              </p:cNvPr>
              <p:cNvSpPr>
                <a:spLocks noGrp="1" noRot="1" noChangeAspect="1" noMove="1" noResize="1" noEditPoints="1" noAdjustHandles="1" noChangeArrowheads="1" noChangeShapeType="1" noTextEdit="1"/>
              </p:cNvSpPr>
              <p:nvPr>
                <p:ph idx="1"/>
              </p:nvPr>
            </p:nvSpPr>
            <p:spPr>
              <a:xfrm>
                <a:off x="372532" y="1136020"/>
                <a:ext cx="8387645" cy="5215465"/>
              </a:xfrm>
              <a:blipFill>
                <a:blip r:embed="rId2"/>
                <a:stretch>
                  <a:fillRect l="-581" t="-584" b="-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36169C-F26F-F373-C743-0A94D0382063}"/>
              </a:ext>
            </a:extLst>
          </p:cNvPr>
          <p:cNvSpPr>
            <a:spLocks noGrp="1"/>
          </p:cNvSpPr>
          <p:nvPr>
            <p:ph type="sldNum" sz="quarter" idx="10"/>
          </p:nvPr>
        </p:nvSpPr>
        <p:spPr/>
        <p:txBody>
          <a:bodyPr/>
          <a:lstStyle/>
          <a:p>
            <a:fld id="{B434390E-5614-49FD-B636-0EE8DCB870C2}" type="slidenum">
              <a:rPr lang="en-US" smtClean="0"/>
              <a:pPr/>
              <a:t>34</a:t>
            </a:fld>
            <a:endParaRPr lang="en-US" dirty="0"/>
          </a:p>
        </p:txBody>
      </p:sp>
    </p:spTree>
    <p:extLst>
      <p:ext uri="{BB962C8B-B14F-4D97-AF65-F5344CB8AC3E}">
        <p14:creationId xmlns:p14="http://schemas.microsoft.com/office/powerpoint/2010/main" val="96756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61C2A-47FB-F678-1F27-6F44A1C91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B4A46-3C19-B23D-10B0-B312D84EF780}"/>
              </a:ext>
            </a:extLst>
          </p:cNvPr>
          <p:cNvSpPr>
            <a:spLocks noGrp="1"/>
          </p:cNvSpPr>
          <p:nvPr>
            <p:ph type="title"/>
          </p:nvPr>
        </p:nvSpPr>
        <p:spPr>
          <a:xfrm>
            <a:off x="349955" y="394566"/>
            <a:ext cx="8421512" cy="769441"/>
          </a:xfrm>
        </p:spPr>
        <p:txBody>
          <a:bodyPr/>
          <a:lstStyle/>
          <a:p>
            <a:r>
              <a:rPr lang="en-US" sz="4400" dirty="0"/>
              <a:t>Thoughts</a:t>
            </a:r>
          </a:p>
        </p:txBody>
      </p:sp>
      <p:sp>
        <p:nvSpPr>
          <p:cNvPr id="3" name="Content Placeholder 2">
            <a:extLst>
              <a:ext uri="{FF2B5EF4-FFF2-40B4-BE49-F238E27FC236}">
                <a16:creationId xmlns:a16="http://schemas.microsoft.com/office/drawing/2014/main" id="{D0A7CE43-EB25-FB20-B6BC-B9CBE00D8D63}"/>
              </a:ext>
            </a:extLst>
          </p:cNvPr>
          <p:cNvSpPr>
            <a:spLocks noGrp="1"/>
          </p:cNvSpPr>
          <p:nvPr>
            <p:ph idx="1"/>
          </p:nvPr>
        </p:nvSpPr>
        <p:spPr/>
        <p:txBody>
          <a:bodyPr/>
          <a:lstStyle/>
          <a:p>
            <a:pPr marL="0" indent="0">
              <a:buNone/>
            </a:pPr>
            <a:r>
              <a:rPr lang="en-US" dirty="0"/>
              <a:t>Explain what happens when heat flows into or out of a substance at its melting point or boiling point</a:t>
            </a:r>
          </a:p>
          <a:p>
            <a:pPr marL="231775" lvl="1" indent="0">
              <a:buNone/>
            </a:pPr>
            <a:r>
              <a:rPr lang="en-US" sz="2400" dirty="0">
                <a:solidFill>
                  <a:srgbClr val="FFFF00"/>
                </a:solidFill>
              </a:rPr>
              <a:t>The energy goes into changing the phase, not the temperature</a:t>
            </a:r>
          </a:p>
          <a:p>
            <a:pPr marL="0" indent="0">
              <a:buNone/>
            </a:pPr>
            <a:r>
              <a:rPr lang="en-US" dirty="0"/>
              <a:t>How does the amount of heat required for a phase change relate to the mass of the substance?</a:t>
            </a:r>
          </a:p>
          <a:p>
            <a:pPr marL="231775" lvl="1" indent="0">
              <a:buNone/>
            </a:pPr>
            <a:r>
              <a:rPr lang="en-US" sz="2400" dirty="0">
                <a:solidFill>
                  <a:srgbClr val="FFFF00"/>
                </a:solidFill>
              </a:rPr>
              <a:t>The amount of heat is a constant per gram of substance</a:t>
            </a:r>
          </a:p>
        </p:txBody>
      </p:sp>
      <p:sp>
        <p:nvSpPr>
          <p:cNvPr id="4" name="Slide Number Placeholder 3">
            <a:extLst>
              <a:ext uri="{FF2B5EF4-FFF2-40B4-BE49-F238E27FC236}">
                <a16:creationId xmlns:a16="http://schemas.microsoft.com/office/drawing/2014/main" id="{7D6295F9-5D38-87C3-5285-DFE625EB1425}"/>
              </a:ext>
            </a:extLst>
          </p:cNvPr>
          <p:cNvSpPr>
            <a:spLocks noGrp="1"/>
          </p:cNvSpPr>
          <p:nvPr>
            <p:ph type="sldNum" sz="quarter" idx="10"/>
          </p:nvPr>
        </p:nvSpPr>
        <p:spPr/>
        <p:txBody>
          <a:bodyPr/>
          <a:lstStyle/>
          <a:p>
            <a:fld id="{B434390E-5614-49FD-B636-0EE8DCB870C2}" type="slidenum">
              <a:rPr lang="en-US" smtClean="0"/>
              <a:pPr/>
              <a:t>35</a:t>
            </a:fld>
            <a:endParaRPr lang="en-US" dirty="0"/>
          </a:p>
        </p:txBody>
      </p:sp>
    </p:spTree>
    <p:extLst>
      <p:ext uri="{BB962C8B-B14F-4D97-AF65-F5344CB8AC3E}">
        <p14:creationId xmlns:p14="http://schemas.microsoft.com/office/powerpoint/2010/main" val="25412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AA798-6FCD-A525-8B25-92B48570D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81A7C-6BD5-70EA-9C54-E96D5CBF1092}"/>
              </a:ext>
            </a:extLst>
          </p:cNvPr>
          <p:cNvSpPr>
            <a:spLocks noGrp="1"/>
          </p:cNvSpPr>
          <p:nvPr>
            <p:ph type="title"/>
          </p:nvPr>
        </p:nvSpPr>
        <p:spPr>
          <a:xfrm>
            <a:off x="349955" y="204494"/>
            <a:ext cx="8421512" cy="830997"/>
          </a:xfrm>
        </p:spPr>
        <p:txBody>
          <a:bodyPr/>
          <a:lstStyle/>
          <a:p>
            <a:r>
              <a:rPr lang="en-US" dirty="0"/>
              <a:t>Phase Transitions</a:t>
            </a:r>
          </a:p>
        </p:txBody>
      </p:sp>
      <p:sp>
        <p:nvSpPr>
          <p:cNvPr id="3" name="Content Placeholder 2">
            <a:extLst>
              <a:ext uri="{FF2B5EF4-FFF2-40B4-BE49-F238E27FC236}">
                <a16:creationId xmlns:a16="http://schemas.microsoft.com/office/drawing/2014/main" id="{0E2A7998-F52D-FA08-0B80-BA9694D2CA67}"/>
              </a:ext>
            </a:extLst>
          </p:cNvPr>
          <p:cNvSpPr>
            <a:spLocks noGrp="1"/>
          </p:cNvSpPr>
          <p:nvPr>
            <p:ph idx="1"/>
          </p:nvPr>
        </p:nvSpPr>
        <p:spPr>
          <a:xfrm>
            <a:off x="372533" y="1035491"/>
            <a:ext cx="8387645" cy="5512065"/>
          </a:xfrm>
        </p:spPr>
        <p:txBody>
          <a:bodyPr/>
          <a:lstStyle/>
          <a:p>
            <a:r>
              <a:rPr lang="en-US" sz="2000" dirty="0"/>
              <a:t>The table shows the phase transitions of matter and the (name of) the process associated with the transition</a:t>
            </a:r>
          </a:p>
          <a:p>
            <a:r>
              <a:rPr lang="en-US" sz="2000" dirty="0"/>
              <a:t>Any temperature, like melting and boiling points, known for a substance/compound with a phase transition is for the pure substance</a:t>
            </a:r>
            <a:endParaRPr lang="en-US" sz="2200" dirty="0"/>
          </a:p>
          <a:p>
            <a:r>
              <a:rPr lang="en-US" sz="2200" dirty="0"/>
              <a:t>These processes are </a:t>
            </a:r>
            <a:r>
              <a:rPr lang="en-US" sz="2200" b="1" dirty="0">
                <a:solidFill>
                  <a:srgbClr val="00FF00"/>
                </a:solidFill>
              </a:rPr>
              <a:t>isothermal</a:t>
            </a:r>
            <a:r>
              <a:rPr lang="en-US" sz="2200" dirty="0"/>
              <a:t>: that means </a:t>
            </a:r>
            <a:r>
              <a:rPr lang="en-US" sz="2200" dirty="0">
                <a:solidFill>
                  <a:srgbClr val="FFFF00"/>
                </a:solidFill>
              </a:rPr>
              <a:t>the temperature does not change</a:t>
            </a:r>
            <a:r>
              <a:rPr lang="en-US" sz="2200" dirty="0"/>
              <a:t> while </a:t>
            </a:r>
            <a:r>
              <a:rPr lang="en-US" sz="2200" dirty="0">
                <a:solidFill>
                  <a:srgbClr val="FFFF00"/>
                </a:solidFill>
              </a:rPr>
              <a:t>energy</a:t>
            </a:r>
            <a:r>
              <a:rPr lang="en-US" sz="2200" dirty="0"/>
              <a:t> (</a:t>
            </a:r>
            <a:r>
              <a:rPr lang="en-US" sz="2200" dirty="0">
                <a:solidFill>
                  <a:srgbClr val="FFFF00"/>
                </a:solidFill>
              </a:rPr>
              <a:t>heat</a:t>
            </a:r>
            <a:r>
              <a:rPr lang="en-US" sz="2200" dirty="0"/>
              <a:t>) is being </a:t>
            </a:r>
            <a:r>
              <a:rPr lang="en-US" sz="2200" dirty="0">
                <a:solidFill>
                  <a:schemeClr val="accent1">
                    <a:lumMod val="60000"/>
                    <a:lumOff val="40000"/>
                  </a:schemeClr>
                </a:solidFill>
              </a:rPr>
              <a:t>added</a:t>
            </a:r>
            <a:r>
              <a:rPr lang="en-US" sz="2200" dirty="0"/>
              <a:t> or </a:t>
            </a:r>
            <a:r>
              <a:rPr lang="en-US" sz="2200" dirty="0">
                <a:solidFill>
                  <a:schemeClr val="accent1">
                    <a:lumMod val="60000"/>
                    <a:lumOff val="40000"/>
                  </a:schemeClr>
                </a:solidFill>
              </a:rPr>
              <a:t>released</a:t>
            </a:r>
            <a:r>
              <a:rPr lang="en-US" sz="2200" dirty="0"/>
              <a:t> from the substance!</a:t>
            </a:r>
            <a:endParaRPr lang="en-US" sz="2000" dirty="0"/>
          </a:p>
        </p:txBody>
      </p:sp>
      <p:sp>
        <p:nvSpPr>
          <p:cNvPr id="4" name="Slide Number Placeholder 3">
            <a:extLst>
              <a:ext uri="{FF2B5EF4-FFF2-40B4-BE49-F238E27FC236}">
                <a16:creationId xmlns:a16="http://schemas.microsoft.com/office/drawing/2014/main" id="{42AC5249-BB0D-6591-7C5E-E7D33522D3D5}"/>
              </a:ext>
            </a:extLst>
          </p:cNvPr>
          <p:cNvSpPr>
            <a:spLocks noGrp="1"/>
          </p:cNvSpPr>
          <p:nvPr>
            <p:ph type="sldNum" sz="quarter" idx="10"/>
          </p:nvPr>
        </p:nvSpPr>
        <p:spPr/>
        <p:txBody>
          <a:bodyPr/>
          <a:lstStyle/>
          <a:p>
            <a:fld id="{B434390E-5614-49FD-B636-0EE8DCB870C2}" type="slidenum">
              <a:rPr lang="en-US" smtClean="0"/>
              <a:pPr/>
              <a:t>36</a:t>
            </a:fld>
            <a:endParaRPr lang="en-US" dirty="0"/>
          </a:p>
        </p:txBody>
      </p:sp>
      <p:graphicFrame>
        <p:nvGraphicFramePr>
          <p:cNvPr id="7" name="Table 6">
            <a:extLst>
              <a:ext uri="{FF2B5EF4-FFF2-40B4-BE49-F238E27FC236}">
                <a16:creationId xmlns:a16="http://schemas.microsoft.com/office/drawing/2014/main" id="{78BE7FDB-85D8-0938-DE25-3A97B9CEC9B2}"/>
              </a:ext>
            </a:extLst>
          </p:cNvPr>
          <p:cNvGraphicFramePr>
            <a:graphicFrameLocks noGrp="1"/>
          </p:cNvGraphicFramePr>
          <p:nvPr>
            <p:extLst>
              <p:ext uri="{D42A27DB-BD31-4B8C-83A1-F6EECF244321}">
                <p14:modId xmlns:p14="http://schemas.microsoft.com/office/powerpoint/2010/main" val="1129104665"/>
              </p:ext>
            </p:extLst>
          </p:nvPr>
        </p:nvGraphicFramePr>
        <p:xfrm>
          <a:off x="1374710" y="3911707"/>
          <a:ext cx="6625104" cy="2560320"/>
        </p:xfrm>
        <a:graphic>
          <a:graphicData uri="http://schemas.openxmlformats.org/drawingml/2006/table">
            <a:tbl>
              <a:tblPr firstRow="1" bandRow="1">
                <a:tableStyleId>{073A0DAA-6AF3-43AB-8588-CEC1D06C72B9}</a:tableStyleId>
              </a:tblPr>
              <a:tblGrid>
                <a:gridCol w="3981796">
                  <a:extLst>
                    <a:ext uri="{9D8B030D-6E8A-4147-A177-3AD203B41FA5}">
                      <a16:colId xmlns:a16="http://schemas.microsoft.com/office/drawing/2014/main" val="2047881223"/>
                    </a:ext>
                  </a:extLst>
                </a:gridCol>
                <a:gridCol w="2643308">
                  <a:extLst>
                    <a:ext uri="{9D8B030D-6E8A-4147-A177-3AD203B41FA5}">
                      <a16:colId xmlns:a16="http://schemas.microsoft.com/office/drawing/2014/main" val="3590794099"/>
                    </a:ext>
                  </a:extLst>
                </a:gridCol>
              </a:tblGrid>
              <a:tr h="345781">
                <a:tc>
                  <a:txBody>
                    <a:bodyPr/>
                    <a:lstStyle/>
                    <a:p>
                      <a:r>
                        <a:rPr lang="en-US" dirty="0"/>
                        <a:t>Process</a:t>
                      </a:r>
                    </a:p>
                  </a:txBody>
                  <a:tcPr/>
                </a:tc>
                <a:tc>
                  <a:txBody>
                    <a:bodyPr/>
                    <a:lstStyle/>
                    <a:p>
                      <a:r>
                        <a:rPr lang="en-US" dirty="0"/>
                        <a:t>Phase Transition</a:t>
                      </a:r>
                    </a:p>
                  </a:txBody>
                  <a:tcPr/>
                </a:tc>
                <a:extLst>
                  <a:ext uri="{0D108BD9-81ED-4DB2-BD59-A6C34878D82A}">
                    <a16:rowId xmlns:a16="http://schemas.microsoft.com/office/drawing/2014/main" val="723319644"/>
                  </a:ext>
                </a:extLst>
              </a:tr>
              <a:tr h="343871">
                <a:tc>
                  <a:txBody>
                    <a:bodyPr/>
                    <a:lstStyle/>
                    <a:p>
                      <a:r>
                        <a:rPr lang="en-US" dirty="0"/>
                        <a:t>melting</a:t>
                      </a:r>
                    </a:p>
                  </a:txBody>
                  <a:tcPr/>
                </a:tc>
                <a:tc>
                  <a:txBody>
                    <a:bodyPr/>
                    <a:lstStyle/>
                    <a:p>
                      <a:r>
                        <a:rPr lang="en-US" dirty="0"/>
                        <a:t>solid </a:t>
                      </a:r>
                      <a:r>
                        <a:rPr lang="en-US" dirty="0">
                          <a:sym typeface="Wingdings" panose="05000000000000000000" pitchFamily="2" charset="2"/>
                        </a:rPr>
                        <a:t> liquid</a:t>
                      </a:r>
                      <a:endParaRPr lang="en-US" dirty="0"/>
                    </a:p>
                  </a:txBody>
                  <a:tcPr/>
                </a:tc>
                <a:extLst>
                  <a:ext uri="{0D108BD9-81ED-4DB2-BD59-A6C34878D82A}">
                    <a16:rowId xmlns:a16="http://schemas.microsoft.com/office/drawing/2014/main" val="539126913"/>
                  </a:ext>
                </a:extLst>
              </a:tr>
              <a:tr h="343871">
                <a:tc>
                  <a:txBody>
                    <a:bodyPr/>
                    <a:lstStyle/>
                    <a:p>
                      <a:r>
                        <a:rPr lang="en-US" dirty="0"/>
                        <a:t>freezing/solidification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liquid  </a:t>
                      </a:r>
                      <a:r>
                        <a:rPr lang="en-US" dirty="0"/>
                        <a:t>solid</a:t>
                      </a:r>
                    </a:p>
                  </a:txBody>
                  <a:tcPr/>
                </a:tc>
                <a:extLst>
                  <a:ext uri="{0D108BD9-81ED-4DB2-BD59-A6C34878D82A}">
                    <a16:rowId xmlns:a16="http://schemas.microsoft.com/office/drawing/2014/main" val="770215520"/>
                  </a:ext>
                </a:extLst>
              </a:tr>
              <a:tr h="359606">
                <a:tc>
                  <a:txBody>
                    <a:bodyPr/>
                    <a:lstStyle/>
                    <a:p>
                      <a:r>
                        <a:rPr lang="en-US" dirty="0"/>
                        <a:t>boiling/vaporization/evaporation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liquid  gas</a:t>
                      </a:r>
                      <a:endParaRPr lang="en-US" dirty="0"/>
                    </a:p>
                  </a:txBody>
                  <a:tcPr/>
                </a:tc>
                <a:extLst>
                  <a:ext uri="{0D108BD9-81ED-4DB2-BD59-A6C34878D82A}">
                    <a16:rowId xmlns:a16="http://schemas.microsoft.com/office/drawing/2014/main" val="4206846252"/>
                  </a:ext>
                </a:extLst>
              </a:tr>
              <a:tr h="343871">
                <a:tc>
                  <a:txBody>
                    <a:bodyPr/>
                    <a:lstStyle/>
                    <a:p>
                      <a:r>
                        <a:rPr lang="en-US" dirty="0"/>
                        <a:t>condensation</a:t>
                      </a:r>
                    </a:p>
                  </a:txBody>
                  <a:tcPr/>
                </a:tc>
                <a:tc>
                  <a:txBody>
                    <a:bodyPr/>
                    <a:lstStyle/>
                    <a:p>
                      <a:r>
                        <a:rPr lang="en-US" dirty="0"/>
                        <a:t>gas </a:t>
                      </a:r>
                      <a:r>
                        <a:rPr lang="en-US" dirty="0">
                          <a:sym typeface="Wingdings" panose="05000000000000000000" pitchFamily="2" charset="2"/>
                        </a:rPr>
                        <a:t> liquid</a:t>
                      </a:r>
                      <a:endParaRPr lang="en-US" dirty="0"/>
                    </a:p>
                  </a:txBody>
                  <a:tcPr/>
                </a:tc>
                <a:extLst>
                  <a:ext uri="{0D108BD9-81ED-4DB2-BD59-A6C34878D82A}">
                    <a16:rowId xmlns:a16="http://schemas.microsoft.com/office/drawing/2014/main" val="135235411"/>
                  </a:ext>
                </a:extLst>
              </a:tr>
              <a:tr h="343871">
                <a:tc>
                  <a:txBody>
                    <a:bodyPr/>
                    <a:lstStyle/>
                    <a:p>
                      <a:r>
                        <a:rPr lang="en-US" dirty="0"/>
                        <a:t>sublimation</a:t>
                      </a:r>
                    </a:p>
                  </a:txBody>
                  <a:tcPr/>
                </a:tc>
                <a:tc>
                  <a:txBody>
                    <a:bodyPr/>
                    <a:lstStyle/>
                    <a:p>
                      <a:r>
                        <a:rPr lang="en-US" dirty="0"/>
                        <a:t>solid </a:t>
                      </a:r>
                      <a:r>
                        <a:rPr lang="en-US" dirty="0">
                          <a:sym typeface="Wingdings" panose="05000000000000000000" pitchFamily="2" charset="2"/>
                        </a:rPr>
                        <a:t> gas</a:t>
                      </a:r>
                      <a:endParaRPr lang="en-US" dirty="0"/>
                    </a:p>
                  </a:txBody>
                  <a:tcPr/>
                </a:tc>
                <a:extLst>
                  <a:ext uri="{0D108BD9-81ED-4DB2-BD59-A6C34878D82A}">
                    <a16:rowId xmlns:a16="http://schemas.microsoft.com/office/drawing/2014/main" val="1396906770"/>
                  </a:ext>
                </a:extLst>
              </a:tr>
              <a:tr h="343871">
                <a:tc>
                  <a:txBody>
                    <a:bodyPr/>
                    <a:lstStyle/>
                    <a:p>
                      <a:r>
                        <a:rPr lang="en-US" dirty="0"/>
                        <a:t>deposition/</a:t>
                      </a:r>
                      <a:r>
                        <a:rPr lang="en-US" dirty="0" err="1"/>
                        <a:t>desublimation</a:t>
                      </a:r>
                      <a:endParaRPr lang="en-US" dirty="0"/>
                    </a:p>
                  </a:txBody>
                  <a:tcPr/>
                </a:tc>
                <a:tc>
                  <a:txBody>
                    <a:bodyPr/>
                    <a:lstStyle/>
                    <a:p>
                      <a:r>
                        <a:rPr lang="en-US" dirty="0"/>
                        <a:t>gas </a:t>
                      </a:r>
                      <a:r>
                        <a:rPr lang="en-US" dirty="0">
                          <a:sym typeface="Wingdings" panose="05000000000000000000" pitchFamily="2" charset="2"/>
                        </a:rPr>
                        <a:t> solid</a:t>
                      </a:r>
                      <a:endParaRPr lang="en-US" dirty="0"/>
                    </a:p>
                  </a:txBody>
                  <a:tcPr/>
                </a:tc>
                <a:extLst>
                  <a:ext uri="{0D108BD9-81ED-4DB2-BD59-A6C34878D82A}">
                    <a16:rowId xmlns:a16="http://schemas.microsoft.com/office/drawing/2014/main" val="2086203172"/>
                  </a:ext>
                </a:extLst>
              </a:tr>
            </a:tbl>
          </a:graphicData>
        </a:graphic>
      </p:graphicFrame>
    </p:spTree>
    <p:extLst>
      <p:ext uri="{BB962C8B-B14F-4D97-AF65-F5344CB8AC3E}">
        <p14:creationId xmlns:p14="http://schemas.microsoft.com/office/powerpoint/2010/main" val="222942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40D7-CCC5-44B3-06EB-46855DAD8F5F}"/>
              </a:ext>
            </a:extLst>
          </p:cNvPr>
          <p:cNvSpPr>
            <a:spLocks noGrp="1"/>
          </p:cNvSpPr>
          <p:nvPr>
            <p:ph type="title"/>
          </p:nvPr>
        </p:nvSpPr>
        <p:spPr>
          <a:xfrm>
            <a:off x="349955" y="204494"/>
            <a:ext cx="8421512" cy="830997"/>
          </a:xfrm>
        </p:spPr>
        <p:txBody>
          <a:bodyPr/>
          <a:lstStyle/>
          <a:p>
            <a:r>
              <a:rPr lang="en-US" dirty="0"/>
              <a:t>Curiosities of Phases</a:t>
            </a:r>
          </a:p>
        </p:txBody>
      </p:sp>
      <p:sp>
        <p:nvSpPr>
          <p:cNvPr id="3" name="Content Placeholder 2">
            <a:extLst>
              <a:ext uri="{FF2B5EF4-FFF2-40B4-BE49-F238E27FC236}">
                <a16:creationId xmlns:a16="http://schemas.microsoft.com/office/drawing/2014/main" id="{CA57AC60-E6A2-BCC7-0ED9-3103CFA403CE}"/>
              </a:ext>
            </a:extLst>
          </p:cNvPr>
          <p:cNvSpPr>
            <a:spLocks noGrp="1"/>
          </p:cNvSpPr>
          <p:nvPr>
            <p:ph idx="1"/>
          </p:nvPr>
        </p:nvSpPr>
        <p:spPr>
          <a:xfrm>
            <a:off x="372533" y="1035491"/>
            <a:ext cx="8387645" cy="5512065"/>
          </a:xfrm>
        </p:spPr>
        <p:txBody>
          <a:bodyPr/>
          <a:lstStyle/>
          <a:p>
            <a:r>
              <a:rPr lang="en-US" sz="2200" dirty="0"/>
              <a:t>A liquid is observed as a fills a container. It exists at its temperature with the substance/compound molecules or atoms brought together by intermolecular forces</a:t>
            </a:r>
          </a:p>
          <a:p>
            <a:r>
              <a:rPr lang="en-US" sz="2200" dirty="0"/>
              <a:t>The liquid fills a container because of gravity (another type of force)</a:t>
            </a:r>
          </a:p>
          <a:p>
            <a:endParaRPr lang="en-US" sz="2200" dirty="0"/>
          </a:p>
          <a:p>
            <a:endParaRPr lang="en-US" sz="2200" dirty="0"/>
          </a:p>
          <a:p>
            <a:r>
              <a:rPr lang="en-US" sz="2200" dirty="0"/>
              <a:t>But in a zero-gravity</a:t>
            </a:r>
            <a:br>
              <a:rPr lang="en-US" sz="2200" dirty="0"/>
            </a:br>
            <a:r>
              <a:rPr lang="en-US" sz="2200" dirty="0"/>
              <a:t>environment, it still</a:t>
            </a:r>
            <a:br>
              <a:rPr lang="en-US" sz="2200" dirty="0"/>
            </a:br>
            <a:r>
              <a:rPr lang="en-US" sz="2200" dirty="0"/>
              <a:t>retains its phase as a </a:t>
            </a:r>
            <a:br>
              <a:rPr lang="en-US" sz="2200" dirty="0"/>
            </a:br>
            <a:r>
              <a:rPr lang="en-US" sz="2200" dirty="0"/>
              <a:t>liquid because of those</a:t>
            </a:r>
            <a:br>
              <a:rPr lang="en-US" sz="2200" dirty="0"/>
            </a:br>
            <a:r>
              <a:rPr lang="en-US" sz="2200" dirty="0"/>
              <a:t>intermolecular forces</a:t>
            </a:r>
            <a:br>
              <a:rPr lang="en-US" sz="2200" dirty="0"/>
            </a:br>
            <a:r>
              <a:rPr lang="en-US" sz="2200" dirty="0"/>
              <a:t>based on other physical</a:t>
            </a:r>
            <a:br>
              <a:rPr lang="en-US" sz="2200" dirty="0"/>
            </a:br>
            <a:r>
              <a:rPr lang="en-US" sz="2200" dirty="0"/>
              <a:t>properties</a:t>
            </a:r>
          </a:p>
          <a:p>
            <a:pPr marL="0" indent="0">
              <a:buNone/>
            </a:pPr>
            <a:endParaRPr lang="en-US" sz="2200" dirty="0"/>
          </a:p>
        </p:txBody>
      </p:sp>
      <p:sp>
        <p:nvSpPr>
          <p:cNvPr id="4" name="Slide Number Placeholder 3">
            <a:extLst>
              <a:ext uri="{FF2B5EF4-FFF2-40B4-BE49-F238E27FC236}">
                <a16:creationId xmlns:a16="http://schemas.microsoft.com/office/drawing/2014/main" id="{3ED68B64-F730-94D5-1F88-A9FAAB1782D2}"/>
              </a:ext>
            </a:extLst>
          </p:cNvPr>
          <p:cNvSpPr>
            <a:spLocks noGrp="1"/>
          </p:cNvSpPr>
          <p:nvPr>
            <p:ph type="sldNum" sz="quarter" idx="10"/>
          </p:nvPr>
        </p:nvSpPr>
        <p:spPr/>
        <p:txBody>
          <a:bodyPr/>
          <a:lstStyle/>
          <a:p>
            <a:fld id="{B434390E-5614-49FD-B636-0EE8DCB870C2}" type="slidenum">
              <a:rPr lang="en-US" smtClean="0"/>
              <a:pPr/>
              <a:t>37</a:t>
            </a:fld>
            <a:endParaRPr lang="en-US" dirty="0"/>
          </a:p>
        </p:txBody>
      </p:sp>
      <p:pic>
        <p:nvPicPr>
          <p:cNvPr id="6" name="Picture 5">
            <a:extLst>
              <a:ext uri="{FF2B5EF4-FFF2-40B4-BE49-F238E27FC236}">
                <a16:creationId xmlns:a16="http://schemas.microsoft.com/office/drawing/2014/main" id="{CFE1BC75-D2D9-98B9-2A73-28FC8C693949}"/>
              </a:ext>
            </a:extLst>
          </p:cNvPr>
          <p:cNvPicPr>
            <a:picLocks noChangeAspect="1"/>
          </p:cNvPicPr>
          <p:nvPr/>
        </p:nvPicPr>
        <p:blipFill>
          <a:blip r:embed="rId2"/>
          <a:stretch>
            <a:fillRect/>
          </a:stretch>
        </p:blipFill>
        <p:spPr>
          <a:xfrm>
            <a:off x="4572000" y="3361066"/>
            <a:ext cx="3828949" cy="3271017"/>
          </a:xfrm>
          <a:prstGeom prst="rect">
            <a:avLst/>
          </a:prstGeom>
        </p:spPr>
      </p:pic>
    </p:spTree>
    <p:extLst>
      <p:ext uri="{BB962C8B-B14F-4D97-AF65-F5344CB8AC3E}">
        <p14:creationId xmlns:p14="http://schemas.microsoft.com/office/powerpoint/2010/main" val="3562721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137A-3254-9622-F090-AC851C03A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80220-C515-F14A-3773-35ADF53BADF7}"/>
              </a:ext>
            </a:extLst>
          </p:cNvPr>
          <p:cNvSpPr>
            <a:spLocks noGrp="1"/>
          </p:cNvSpPr>
          <p:nvPr>
            <p:ph type="title"/>
          </p:nvPr>
        </p:nvSpPr>
        <p:spPr/>
        <p:txBody>
          <a:bodyPr/>
          <a:lstStyle/>
          <a:p>
            <a:r>
              <a:rPr lang="en-US" dirty="0"/>
              <a:t>Phase Transitions</a:t>
            </a:r>
          </a:p>
        </p:txBody>
      </p:sp>
      <p:sp>
        <p:nvSpPr>
          <p:cNvPr id="3" name="Content Placeholder 2">
            <a:extLst>
              <a:ext uri="{FF2B5EF4-FFF2-40B4-BE49-F238E27FC236}">
                <a16:creationId xmlns:a16="http://schemas.microsoft.com/office/drawing/2014/main" id="{F2E11450-BD3B-55ED-6CE2-60582DBD3E81}"/>
              </a:ext>
            </a:extLst>
          </p:cNvPr>
          <p:cNvSpPr>
            <a:spLocks noGrp="1"/>
          </p:cNvSpPr>
          <p:nvPr>
            <p:ph idx="1"/>
          </p:nvPr>
        </p:nvSpPr>
        <p:spPr/>
        <p:txBody>
          <a:bodyPr/>
          <a:lstStyle/>
          <a:p>
            <a:r>
              <a:rPr lang="en-US" dirty="0"/>
              <a:t>Melting, freezing, boiling or</a:t>
            </a:r>
            <a:br>
              <a:rPr lang="en-US" dirty="0"/>
            </a:br>
            <a:r>
              <a:rPr lang="en-US" dirty="0"/>
              <a:t>evaporation, and other phase</a:t>
            </a:r>
            <a:br>
              <a:rPr lang="en-US" dirty="0"/>
            </a:br>
            <a:r>
              <a:rPr lang="en-US" dirty="0"/>
              <a:t>transitions occur on a visible-</a:t>
            </a:r>
            <a:br>
              <a:rPr lang="en-US" dirty="0"/>
            </a:br>
            <a:r>
              <a:rPr lang="en-US" dirty="0"/>
              <a:t>to-the-eye (macroscopic) level</a:t>
            </a:r>
          </a:p>
          <a:p>
            <a:r>
              <a:rPr lang="en-US" dirty="0"/>
              <a:t>But at the sub-microscopic</a:t>
            </a:r>
            <a:br>
              <a:rPr lang="en-US" dirty="0"/>
            </a:br>
            <a:r>
              <a:rPr lang="en-US" dirty="0"/>
              <a:t>level, it is important to</a:t>
            </a:r>
            <a:br>
              <a:rPr lang="en-US" dirty="0"/>
            </a:br>
            <a:r>
              <a:rPr lang="en-US" dirty="0"/>
              <a:t>note the interatomic/molecular</a:t>
            </a:r>
            <a:br>
              <a:rPr lang="en-US" dirty="0"/>
            </a:br>
            <a:r>
              <a:rPr lang="en-US" dirty="0"/>
              <a:t>forces that maintain a solid,</a:t>
            </a:r>
            <a:br>
              <a:rPr lang="en-US" dirty="0"/>
            </a:br>
            <a:r>
              <a:rPr lang="en-US" dirty="0"/>
              <a:t>liquid, or gaseous state</a:t>
            </a:r>
          </a:p>
        </p:txBody>
      </p:sp>
      <p:sp>
        <p:nvSpPr>
          <p:cNvPr id="4" name="Slide Number Placeholder 3">
            <a:extLst>
              <a:ext uri="{FF2B5EF4-FFF2-40B4-BE49-F238E27FC236}">
                <a16:creationId xmlns:a16="http://schemas.microsoft.com/office/drawing/2014/main" id="{B52B7207-8BB5-B923-D000-5AE491F53C8A}"/>
              </a:ext>
            </a:extLst>
          </p:cNvPr>
          <p:cNvSpPr>
            <a:spLocks noGrp="1"/>
          </p:cNvSpPr>
          <p:nvPr>
            <p:ph type="sldNum" sz="quarter" idx="10"/>
          </p:nvPr>
        </p:nvSpPr>
        <p:spPr/>
        <p:txBody>
          <a:bodyPr/>
          <a:lstStyle/>
          <a:p>
            <a:fld id="{B434390E-5614-49FD-B636-0EE8DCB870C2}" type="slidenum">
              <a:rPr lang="en-US" smtClean="0"/>
              <a:pPr/>
              <a:t>38</a:t>
            </a:fld>
            <a:endParaRPr lang="en-US" dirty="0"/>
          </a:p>
        </p:txBody>
      </p:sp>
      <p:pic>
        <p:nvPicPr>
          <p:cNvPr id="9" name="Picture 8" descr="A yellow circles on a white background&#10;&#10;AI-generated content may be incorrect.">
            <a:extLst>
              <a:ext uri="{FF2B5EF4-FFF2-40B4-BE49-F238E27FC236}">
                <a16:creationId xmlns:a16="http://schemas.microsoft.com/office/drawing/2014/main" id="{06C1C87C-6475-0030-17C2-BD09E5479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120" y="4574901"/>
            <a:ext cx="3073648" cy="1639279"/>
          </a:xfrm>
          <a:prstGeom prst="rect">
            <a:avLst/>
          </a:prstGeom>
        </p:spPr>
      </p:pic>
      <p:pic>
        <p:nvPicPr>
          <p:cNvPr id="11" name="Picture 10" descr="A group of pink dots&#10;&#10;AI-generated content may be incorrect.">
            <a:extLst>
              <a:ext uri="{FF2B5EF4-FFF2-40B4-BE49-F238E27FC236}">
                <a16:creationId xmlns:a16="http://schemas.microsoft.com/office/drawing/2014/main" id="{6D2900C2-7417-A209-0FD1-8C69988A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602" y="2791158"/>
            <a:ext cx="3078385" cy="1750741"/>
          </a:xfrm>
          <a:prstGeom prst="rect">
            <a:avLst/>
          </a:prstGeom>
        </p:spPr>
      </p:pic>
      <p:pic>
        <p:nvPicPr>
          <p:cNvPr id="13" name="Picture 12" descr="A group of blue dots&#10;&#10;AI-generated content may be incorrect.">
            <a:extLst>
              <a:ext uri="{FF2B5EF4-FFF2-40B4-BE49-F238E27FC236}">
                <a16:creationId xmlns:a16="http://schemas.microsoft.com/office/drawing/2014/main" id="{B7A30D58-2E5C-DB50-903F-14812B78E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793" y="1007414"/>
            <a:ext cx="3078385" cy="1750741"/>
          </a:xfrm>
          <a:prstGeom prst="rect">
            <a:avLst/>
          </a:prstGeom>
        </p:spPr>
      </p:pic>
      <p:pic>
        <p:nvPicPr>
          <p:cNvPr id="15" name="Picture 14">
            <a:extLst>
              <a:ext uri="{FF2B5EF4-FFF2-40B4-BE49-F238E27FC236}">
                <a16:creationId xmlns:a16="http://schemas.microsoft.com/office/drawing/2014/main" id="{6EAA765A-D1DF-7603-7742-AF63B96A6C57}"/>
              </a:ext>
            </a:extLst>
          </p:cNvPr>
          <p:cNvPicPr>
            <a:picLocks noChangeAspect="1"/>
          </p:cNvPicPr>
          <p:nvPr/>
        </p:nvPicPr>
        <p:blipFill>
          <a:blip r:embed="rId5"/>
          <a:stretch>
            <a:fillRect/>
          </a:stretch>
        </p:blipFill>
        <p:spPr>
          <a:xfrm>
            <a:off x="637775" y="5026909"/>
            <a:ext cx="4445645" cy="1382204"/>
          </a:xfrm>
          <a:prstGeom prst="rect">
            <a:avLst/>
          </a:prstGeom>
        </p:spPr>
      </p:pic>
    </p:spTree>
    <p:extLst>
      <p:ext uri="{BB962C8B-B14F-4D97-AF65-F5344CB8AC3E}">
        <p14:creationId xmlns:p14="http://schemas.microsoft.com/office/powerpoint/2010/main" val="2177580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311B-304C-EEDC-BD9F-DE89724E7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93641-4870-A3A8-CCBE-A257610B5B2C}"/>
              </a:ext>
            </a:extLst>
          </p:cNvPr>
          <p:cNvSpPr>
            <a:spLocks noGrp="1"/>
          </p:cNvSpPr>
          <p:nvPr>
            <p:ph type="title"/>
          </p:nvPr>
        </p:nvSpPr>
        <p:spPr>
          <a:xfrm>
            <a:off x="355599" y="256212"/>
            <a:ext cx="8421512" cy="830997"/>
          </a:xfrm>
        </p:spPr>
        <p:txBody>
          <a:bodyPr/>
          <a:lstStyle/>
          <a:p>
            <a:r>
              <a:rPr lang="en-US" dirty="0"/>
              <a:t>Melting/Freezing/Sublimation</a:t>
            </a:r>
          </a:p>
        </p:txBody>
      </p:sp>
      <p:sp>
        <p:nvSpPr>
          <p:cNvPr id="3" name="Content Placeholder 2">
            <a:extLst>
              <a:ext uri="{FF2B5EF4-FFF2-40B4-BE49-F238E27FC236}">
                <a16:creationId xmlns:a16="http://schemas.microsoft.com/office/drawing/2014/main" id="{061CBFEC-B85F-2D46-1151-E22BE809EC08}"/>
              </a:ext>
            </a:extLst>
          </p:cNvPr>
          <p:cNvSpPr>
            <a:spLocks noGrp="1"/>
          </p:cNvSpPr>
          <p:nvPr>
            <p:ph idx="1"/>
          </p:nvPr>
        </p:nvSpPr>
        <p:spPr>
          <a:xfrm>
            <a:off x="372533" y="1087209"/>
            <a:ext cx="8387645" cy="1987088"/>
          </a:xfrm>
        </p:spPr>
        <p:txBody>
          <a:bodyPr/>
          <a:lstStyle/>
          <a:p>
            <a:r>
              <a:rPr lang="en-US" dirty="0"/>
              <a:t>Melting is an isothermal process: it occurs without any change in temperature while energy is added to cause the phase change</a:t>
            </a:r>
          </a:p>
          <a:p>
            <a:r>
              <a:rPr lang="en-US" dirty="0"/>
              <a:t>Freezing is opposite of melting as to phase, but it too is isothermal</a:t>
            </a:r>
          </a:p>
        </p:txBody>
      </p:sp>
      <p:sp>
        <p:nvSpPr>
          <p:cNvPr id="4" name="Slide Number Placeholder 3">
            <a:extLst>
              <a:ext uri="{FF2B5EF4-FFF2-40B4-BE49-F238E27FC236}">
                <a16:creationId xmlns:a16="http://schemas.microsoft.com/office/drawing/2014/main" id="{3FB1D40D-3A16-E221-6DF7-008D51249440}"/>
              </a:ext>
            </a:extLst>
          </p:cNvPr>
          <p:cNvSpPr>
            <a:spLocks noGrp="1"/>
          </p:cNvSpPr>
          <p:nvPr>
            <p:ph type="sldNum" sz="quarter" idx="10"/>
          </p:nvPr>
        </p:nvSpPr>
        <p:spPr/>
        <p:txBody>
          <a:bodyPr/>
          <a:lstStyle/>
          <a:p>
            <a:fld id="{B434390E-5614-49FD-B636-0EE8DCB870C2}" type="slidenum">
              <a:rPr lang="en-US" smtClean="0"/>
              <a:pPr/>
              <a:t>39</a:t>
            </a:fld>
            <a:endParaRPr lang="en-US" dirty="0"/>
          </a:p>
        </p:txBody>
      </p:sp>
      <p:pic>
        <p:nvPicPr>
          <p:cNvPr id="6" name="Picture 5">
            <a:extLst>
              <a:ext uri="{FF2B5EF4-FFF2-40B4-BE49-F238E27FC236}">
                <a16:creationId xmlns:a16="http://schemas.microsoft.com/office/drawing/2014/main" id="{35B623CC-FA50-8C86-1005-ADD4128A6612}"/>
              </a:ext>
            </a:extLst>
          </p:cNvPr>
          <p:cNvPicPr>
            <a:picLocks noChangeAspect="1"/>
          </p:cNvPicPr>
          <p:nvPr/>
        </p:nvPicPr>
        <p:blipFill>
          <a:blip r:embed="rId2"/>
          <a:stretch>
            <a:fillRect/>
          </a:stretch>
        </p:blipFill>
        <p:spPr>
          <a:xfrm>
            <a:off x="598975" y="4925146"/>
            <a:ext cx="3837059" cy="1622409"/>
          </a:xfrm>
          <a:prstGeom prst="rect">
            <a:avLst/>
          </a:prstGeom>
        </p:spPr>
      </p:pic>
      <p:pic>
        <p:nvPicPr>
          <p:cNvPr id="8" name="Picture 7">
            <a:extLst>
              <a:ext uri="{FF2B5EF4-FFF2-40B4-BE49-F238E27FC236}">
                <a16:creationId xmlns:a16="http://schemas.microsoft.com/office/drawing/2014/main" id="{4EB4DAC8-0DE0-03A0-44BD-AFEA57CFC281}"/>
              </a:ext>
            </a:extLst>
          </p:cNvPr>
          <p:cNvPicPr>
            <a:picLocks noChangeAspect="1"/>
          </p:cNvPicPr>
          <p:nvPr/>
        </p:nvPicPr>
        <p:blipFill>
          <a:blip r:embed="rId3"/>
          <a:stretch>
            <a:fillRect/>
          </a:stretch>
        </p:blipFill>
        <p:spPr>
          <a:xfrm>
            <a:off x="5410374" y="4774507"/>
            <a:ext cx="2990501" cy="1827281"/>
          </a:xfrm>
          <a:prstGeom prst="rect">
            <a:avLst/>
          </a:prstGeom>
        </p:spPr>
      </p:pic>
      <p:graphicFrame>
        <p:nvGraphicFramePr>
          <p:cNvPr id="9" name="Table 8">
            <a:extLst>
              <a:ext uri="{FF2B5EF4-FFF2-40B4-BE49-F238E27FC236}">
                <a16:creationId xmlns:a16="http://schemas.microsoft.com/office/drawing/2014/main" id="{FDD87DE1-FD7A-6777-288D-2F7A7B5D244A}"/>
              </a:ext>
            </a:extLst>
          </p:cNvPr>
          <p:cNvGraphicFramePr>
            <a:graphicFrameLocks noGrp="1"/>
          </p:cNvGraphicFramePr>
          <p:nvPr>
            <p:extLst>
              <p:ext uri="{D42A27DB-BD31-4B8C-83A1-F6EECF244321}">
                <p14:modId xmlns:p14="http://schemas.microsoft.com/office/powerpoint/2010/main" val="1297357794"/>
              </p:ext>
            </p:extLst>
          </p:nvPr>
        </p:nvGraphicFramePr>
        <p:xfrm>
          <a:off x="540039" y="3074296"/>
          <a:ext cx="7791990" cy="1728409"/>
        </p:xfrm>
        <a:graphic>
          <a:graphicData uri="http://schemas.openxmlformats.org/drawingml/2006/table">
            <a:tbl>
              <a:tblPr firstRow="1" bandRow="1">
                <a:tableStyleId>{073A0DAA-6AF3-43AB-8588-CEC1D06C72B9}</a:tableStyleId>
              </a:tblPr>
              <a:tblGrid>
                <a:gridCol w="3433994">
                  <a:extLst>
                    <a:ext uri="{9D8B030D-6E8A-4147-A177-3AD203B41FA5}">
                      <a16:colId xmlns:a16="http://schemas.microsoft.com/office/drawing/2014/main" val="2047881223"/>
                    </a:ext>
                  </a:extLst>
                </a:gridCol>
                <a:gridCol w="4357996">
                  <a:extLst>
                    <a:ext uri="{9D8B030D-6E8A-4147-A177-3AD203B41FA5}">
                      <a16:colId xmlns:a16="http://schemas.microsoft.com/office/drawing/2014/main" val="3590794099"/>
                    </a:ext>
                  </a:extLst>
                </a:gridCol>
              </a:tblGrid>
              <a:tr h="345781">
                <a:tc>
                  <a:txBody>
                    <a:bodyPr/>
                    <a:lstStyle/>
                    <a:p>
                      <a:r>
                        <a:rPr lang="en-US" sz="1600" dirty="0"/>
                        <a:t>Thermodynamic Symbol</a:t>
                      </a:r>
                    </a:p>
                  </a:txBody>
                  <a:tcPr/>
                </a:tc>
                <a:tc>
                  <a:txBody>
                    <a:bodyPr/>
                    <a:lstStyle/>
                    <a:p>
                      <a:r>
                        <a:rPr lang="en-US" sz="1600" dirty="0"/>
                        <a:t>Meaning</a:t>
                      </a:r>
                    </a:p>
                  </a:txBody>
                  <a:tcPr/>
                </a:tc>
                <a:extLst>
                  <a:ext uri="{0D108BD9-81ED-4DB2-BD59-A6C34878D82A}">
                    <a16:rowId xmlns:a16="http://schemas.microsoft.com/office/drawing/2014/main" val="723319644"/>
                  </a:ext>
                </a:extLst>
              </a:tr>
              <a:tr h="343871">
                <a:tc>
                  <a:txBody>
                    <a:bodyPr/>
                    <a:lstStyle/>
                    <a:p>
                      <a:r>
                        <a:rPr lang="en-US" sz="1600" dirty="0" err="1">
                          <a:latin typeface="Symbol" panose="05050102010706020507" pitchFamily="18" charset="2"/>
                        </a:rPr>
                        <a:t>D</a:t>
                      </a:r>
                      <a:r>
                        <a:rPr lang="en-US" sz="1600" i="1" dirty="0" err="1"/>
                        <a:t>H</a:t>
                      </a:r>
                      <a:r>
                        <a:rPr lang="en-US" sz="1600" i="1" baseline="-25000" dirty="0" err="1"/>
                        <a:t>vap</a:t>
                      </a:r>
                      <a:r>
                        <a:rPr lang="en-US" sz="1600" dirty="0"/>
                        <a:t> = heat of vaporization</a:t>
                      </a:r>
                      <a:endParaRPr lang="en-US" sz="1600" i="1" baseline="-25000" dirty="0"/>
                    </a:p>
                  </a:txBody>
                  <a:tcPr/>
                </a:tc>
                <a:tc>
                  <a:txBody>
                    <a:bodyPr/>
                    <a:lstStyle/>
                    <a:p>
                      <a:r>
                        <a:rPr lang="en-US" sz="1600" dirty="0"/>
                        <a:t>Energy to cause liquid </a:t>
                      </a:r>
                      <a:r>
                        <a:rPr lang="en-US" sz="1600" dirty="0">
                          <a:sym typeface="Wingdings" panose="05000000000000000000" pitchFamily="2" charset="2"/>
                        </a:rPr>
                        <a:t> gas</a:t>
                      </a:r>
                      <a:endParaRPr lang="en-US" sz="1600" dirty="0"/>
                    </a:p>
                  </a:txBody>
                  <a:tcPr/>
                </a:tc>
                <a:extLst>
                  <a:ext uri="{0D108BD9-81ED-4DB2-BD59-A6C34878D82A}">
                    <a16:rowId xmlns:a16="http://schemas.microsoft.com/office/drawing/2014/main" val="539126913"/>
                  </a:ext>
                </a:extLst>
              </a:tr>
              <a:tr h="343871">
                <a:tc>
                  <a:txBody>
                    <a:bodyPr/>
                    <a:lstStyle/>
                    <a:p>
                      <a:r>
                        <a:rPr lang="en-US" sz="1600" dirty="0" err="1">
                          <a:latin typeface="Symbol" panose="05050102010706020507" pitchFamily="18" charset="2"/>
                        </a:rPr>
                        <a:t>D</a:t>
                      </a:r>
                      <a:r>
                        <a:rPr lang="en-US" sz="1600" i="1" dirty="0" err="1"/>
                        <a:t>H</a:t>
                      </a:r>
                      <a:r>
                        <a:rPr lang="en-US" sz="1600" i="1" baseline="-25000" dirty="0" err="1"/>
                        <a:t>fus</a:t>
                      </a:r>
                      <a:r>
                        <a:rPr lang="en-US" sz="1600" dirty="0"/>
                        <a:t> = heat of fusion</a:t>
                      </a:r>
                      <a:endParaRPr lang="en-US" sz="1600" i="1" baseline="-25000" dirty="0"/>
                    </a:p>
                  </a:txBody>
                  <a:tcPr/>
                </a:tc>
                <a:tc>
                  <a:txBody>
                    <a:bodyPr/>
                    <a:lstStyle/>
                    <a:p>
                      <a:r>
                        <a:rPr lang="en-US" sz="1600" dirty="0"/>
                        <a:t>Energy to cause solid </a:t>
                      </a:r>
                      <a:r>
                        <a:rPr lang="en-US" sz="1600" dirty="0">
                          <a:sym typeface="Wingdings" panose="05000000000000000000" pitchFamily="2" charset="2"/>
                        </a:rPr>
                        <a:t> liquid</a:t>
                      </a:r>
                      <a:endParaRPr lang="en-US" sz="1600" dirty="0"/>
                    </a:p>
                  </a:txBody>
                  <a:tcPr/>
                </a:tc>
                <a:extLst>
                  <a:ext uri="{0D108BD9-81ED-4DB2-BD59-A6C34878D82A}">
                    <a16:rowId xmlns:a16="http://schemas.microsoft.com/office/drawing/2014/main" val="770215520"/>
                  </a:ext>
                </a:extLst>
              </a:tr>
              <a:tr h="359606">
                <a:tc>
                  <a:txBody>
                    <a:bodyPr/>
                    <a:lstStyle/>
                    <a:p>
                      <a:r>
                        <a:rPr lang="en-US" sz="1600" dirty="0" err="1">
                          <a:latin typeface="Symbol" panose="05050102010706020507" pitchFamily="18" charset="2"/>
                        </a:rPr>
                        <a:t>D</a:t>
                      </a:r>
                      <a:r>
                        <a:rPr lang="en-US" sz="1600" i="1" dirty="0" err="1"/>
                        <a:t>H</a:t>
                      </a:r>
                      <a:r>
                        <a:rPr lang="en-US" sz="1600" i="1" baseline="-25000" dirty="0" err="1"/>
                        <a:t>sub</a:t>
                      </a:r>
                      <a:r>
                        <a:rPr lang="en-US" sz="1600" dirty="0"/>
                        <a:t> = heat of sublimation</a:t>
                      </a:r>
                      <a:endParaRPr lang="en-US" sz="1600" i="1" baseline="-25000" dirty="0"/>
                    </a:p>
                  </a:txBody>
                  <a:tcPr/>
                </a:tc>
                <a:tc>
                  <a:txBody>
                    <a:bodyPr/>
                    <a:lstStyle/>
                    <a:p>
                      <a:r>
                        <a:rPr lang="en-US" sz="1600" dirty="0"/>
                        <a:t>Energy to cause solid </a:t>
                      </a:r>
                      <a:r>
                        <a:rPr lang="en-US" sz="1600" dirty="0">
                          <a:sym typeface="Wingdings" panose="05000000000000000000" pitchFamily="2" charset="2"/>
                        </a:rPr>
                        <a:t> gas</a:t>
                      </a:r>
                      <a:endParaRPr lang="en-US" sz="1600" dirty="0"/>
                    </a:p>
                  </a:txBody>
                  <a:tcPr/>
                </a:tc>
                <a:extLst>
                  <a:ext uri="{0D108BD9-81ED-4DB2-BD59-A6C34878D82A}">
                    <a16:rowId xmlns:a16="http://schemas.microsoft.com/office/drawing/2014/main" val="4206846252"/>
                  </a:ext>
                </a:extLst>
              </a:tr>
              <a:tr h="294185">
                <a:tc gridSpan="2">
                  <a:txBody>
                    <a:bodyPr/>
                    <a:lstStyle/>
                    <a:p>
                      <a:r>
                        <a:rPr lang="en-US" sz="1600" dirty="0"/>
                        <a:t>Note that </a:t>
                      </a:r>
                      <a:r>
                        <a:rPr lang="en-US" sz="1600" dirty="0" err="1">
                          <a:latin typeface="Symbol" panose="05050102010706020507" pitchFamily="18" charset="2"/>
                        </a:rPr>
                        <a:t>D</a:t>
                      </a:r>
                      <a:r>
                        <a:rPr lang="en-US" sz="1600" i="1" dirty="0" err="1"/>
                        <a:t>H</a:t>
                      </a:r>
                      <a:r>
                        <a:rPr lang="en-US" sz="1600" i="1" baseline="-25000" dirty="0" err="1"/>
                        <a:t>sub</a:t>
                      </a:r>
                      <a:r>
                        <a:rPr lang="en-US" sz="1600" i="1" baseline="-25000" dirty="0"/>
                        <a:t> </a:t>
                      </a:r>
                      <a:r>
                        <a:rPr lang="en-US" sz="1600" dirty="0"/>
                        <a:t>=</a:t>
                      </a:r>
                      <a:r>
                        <a:rPr lang="en-US" sz="1600" dirty="0" err="1">
                          <a:latin typeface="Symbol" panose="05050102010706020507" pitchFamily="18" charset="2"/>
                        </a:rPr>
                        <a:t>D</a:t>
                      </a:r>
                      <a:r>
                        <a:rPr lang="en-US" sz="1600" i="1" dirty="0" err="1"/>
                        <a:t>H</a:t>
                      </a:r>
                      <a:r>
                        <a:rPr lang="en-US" sz="1600" i="1" baseline="-25000" dirty="0" err="1"/>
                        <a:t>fus</a:t>
                      </a:r>
                      <a:r>
                        <a:rPr lang="en-US" sz="1600" i="1" baseline="-25000" dirty="0"/>
                        <a:t> </a:t>
                      </a:r>
                      <a:r>
                        <a:rPr lang="en-US" sz="1600" dirty="0"/>
                        <a:t>+</a:t>
                      </a:r>
                      <a:r>
                        <a:rPr lang="en-US" sz="1600" i="1" baseline="-25000" dirty="0"/>
                        <a:t> </a:t>
                      </a:r>
                      <a:r>
                        <a:rPr lang="en-US" sz="1600" dirty="0" err="1">
                          <a:latin typeface="Symbol" panose="05050102010706020507" pitchFamily="18" charset="2"/>
                        </a:rPr>
                        <a:t>D</a:t>
                      </a:r>
                      <a:r>
                        <a:rPr lang="en-US" sz="1600" i="1" dirty="0" err="1"/>
                        <a:t>H</a:t>
                      </a:r>
                      <a:r>
                        <a:rPr lang="en-US" sz="1600" i="1" baseline="-25000" dirty="0" err="1"/>
                        <a:t>vap</a:t>
                      </a:r>
                      <a:endParaRPr lang="en-US" sz="1600" i="1" baseline="-25000" dirty="0"/>
                    </a:p>
                  </a:txBody>
                  <a:tcPr/>
                </a:tc>
                <a:tc hMerge="1">
                  <a:txBody>
                    <a:bodyPr/>
                    <a:lstStyle/>
                    <a:p>
                      <a:endParaRPr lang="en-US" dirty="0"/>
                    </a:p>
                  </a:txBody>
                  <a:tcPr/>
                </a:tc>
                <a:extLst>
                  <a:ext uri="{0D108BD9-81ED-4DB2-BD59-A6C34878D82A}">
                    <a16:rowId xmlns:a16="http://schemas.microsoft.com/office/drawing/2014/main" val="1752146912"/>
                  </a:ext>
                </a:extLst>
              </a:tr>
            </a:tbl>
          </a:graphicData>
        </a:graphic>
      </p:graphicFrame>
    </p:spTree>
    <p:extLst>
      <p:ext uri="{BB962C8B-B14F-4D97-AF65-F5344CB8AC3E}">
        <p14:creationId xmlns:p14="http://schemas.microsoft.com/office/powerpoint/2010/main" val="388388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81BC-6317-4F2A-0C68-58CA2F6DC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B9C1A-C4E7-F8F3-A0E0-7795521BC217}"/>
              </a:ext>
            </a:extLst>
          </p:cNvPr>
          <p:cNvSpPr>
            <a:spLocks noGrp="1"/>
          </p:cNvSpPr>
          <p:nvPr>
            <p:ph type="title"/>
          </p:nvPr>
        </p:nvSpPr>
        <p:spPr>
          <a:xfrm>
            <a:off x="349955" y="394566"/>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59719B40-C7A9-9671-443F-08ABC4C94056}"/>
              </a:ext>
            </a:extLst>
          </p:cNvPr>
          <p:cNvSpPr>
            <a:spLocks noGrp="1"/>
          </p:cNvSpPr>
          <p:nvPr>
            <p:ph idx="1"/>
          </p:nvPr>
        </p:nvSpPr>
        <p:spPr/>
        <p:txBody>
          <a:bodyPr/>
          <a:lstStyle/>
          <a:p>
            <a:pPr marL="0" indent="0">
              <a:buNone/>
            </a:pPr>
            <a:r>
              <a:rPr lang="en-US" dirty="0"/>
              <a:t>Liquids</a:t>
            </a:r>
          </a:p>
          <a:p>
            <a:r>
              <a:rPr lang="en-US" sz="2200" dirty="0"/>
              <a:t>particles have enough (thermal)</a:t>
            </a:r>
            <a:br>
              <a:rPr lang="en-US" sz="2200" dirty="0"/>
            </a:br>
            <a:r>
              <a:rPr lang="en-US" sz="2200" dirty="0"/>
              <a:t>energy to overcome</a:t>
            </a:r>
            <a:br>
              <a:rPr lang="en-US" sz="2200" dirty="0"/>
            </a:br>
            <a:r>
              <a:rPr lang="en-US" sz="2200" dirty="0"/>
              <a:t>intermolecular interactions,</a:t>
            </a:r>
            <a:br>
              <a:rPr lang="en-US" sz="2200" dirty="0"/>
            </a:br>
            <a:r>
              <a:rPr lang="en-US" sz="2200" dirty="0"/>
              <a:t>but particles still move while</a:t>
            </a:r>
            <a:br>
              <a:rPr lang="en-US" sz="2200" dirty="0"/>
            </a:br>
            <a:r>
              <a:rPr lang="en-US" sz="2200" dirty="0"/>
              <a:t>contacting each other</a:t>
            </a:r>
          </a:p>
          <a:p>
            <a:r>
              <a:rPr lang="en-US" sz="2200" dirty="0"/>
              <a:t>Definite volume, but no definite</a:t>
            </a:r>
            <a:br>
              <a:rPr lang="en-US" sz="2200" dirty="0"/>
            </a:br>
            <a:r>
              <a:rPr lang="en-US" sz="2200" dirty="0"/>
              <a:t>shape</a:t>
            </a:r>
          </a:p>
          <a:p>
            <a:r>
              <a:rPr lang="en-US" sz="2000" dirty="0">
                <a:solidFill>
                  <a:srgbClr val="00FF00"/>
                </a:solidFill>
              </a:rPr>
              <a:t>Fluidity</a:t>
            </a:r>
            <a:r>
              <a:rPr lang="en-US" sz="2000" dirty="0"/>
              <a:t> is the about molecules moving past each other in no fixed position</a:t>
            </a:r>
          </a:p>
          <a:p>
            <a:r>
              <a:rPr lang="en-US" sz="2200" dirty="0"/>
              <a:t>Other properties: viscosity, surface tension, cohesion and adhesion, capillarity (capillary action), density and buoyancy, low compressibility, diffusion, evaporation and vapor pressure, boiling and freezing points (to be detailed)</a:t>
            </a:r>
          </a:p>
        </p:txBody>
      </p:sp>
      <p:pic>
        <p:nvPicPr>
          <p:cNvPr id="6" name="Picture 5">
            <a:extLst>
              <a:ext uri="{FF2B5EF4-FFF2-40B4-BE49-F238E27FC236}">
                <a16:creationId xmlns:a16="http://schemas.microsoft.com/office/drawing/2014/main" id="{88CA95D6-600F-780D-D344-5C612D8FBAB0}"/>
              </a:ext>
            </a:extLst>
          </p:cNvPr>
          <p:cNvPicPr>
            <a:picLocks noChangeAspect="1"/>
          </p:cNvPicPr>
          <p:nvPr/>
        </p:nvPicPr>
        <p:blipFill>
          <a:blip r:embed="rId2"/>
          <a:stretch>
            <a:fillRect/>
          </a:stretch>
        </p:blipFill>
        <p:spPr>
          <a:xfrm>
            <a:off x="5249106" y="1332090"/>
            <a:ext cx="3832141" cy="2522597"/>
          </a:xfrm>
          <a:prstGeom prst="rect">
            <a:avLst/>
          </a:prstGeom>
        </p:spPr>
      </p:pic>
      <p:sp>
        <p:nvSpPr>
          <p:cNvPr id="4" name="Slide Number Placeholder 3">
            <a:extLst>
              <a:ext uri="{FF2B5EF4-FFF2-40B4-BE49-F238E27FC236}">
                <a16:creationId xmlns:a16="http://schemas.microsoft.com/office/drawing/2014/main" id="{728AE8C6-D3C1-6C61-D406-5EB2FC65E6DC}"/>
              </a:ext>
            </a:extLst>
          </p:cNvPr>
          <p:cNvSpPr>
            <a:spLocks noGrp="1"/>
          </p:cNvSpPr>
          <p:nvPr>
            <p:ph type="sldNum" sz="quarter" idx="10"/>
          </p:nvPr>
        </p:nvSpPr>
        <p:spPr/>
        <p:txBody>
          <a:bodyPr/>
          <a:lstStyle/>
          <a:p>
            <a:fld id="{B434390E-5614-49FD-B636-0EE8DCB870C2}" type="slidenum">
              <a:rPr lang="en-US" smtClean="0"/>
              <a:pPr/>
              <a:t>4</a:t>
            </a:fld>
            <a:endParaRPr lang="en-US" dirty="0"/>
          </a:p>
        </p:txBody>
      </p:sp>
    </p:spTree>
    <p:extLst>
      <p:ext uri="{BB962C8B-B14F-4D97-AF65-F5344CB8AC3E}">
        <p14:creationId xmlns:p14="http://schemas.microsoft.com/office/powerpoint/2010/main" val="429280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C0CD-A05C-D4BD-0CD2-2A5B0236F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156C-2517-D35B-448B-EA699F4341EC}"/>
              </a:ext>
            </a:extLst>
          </p:cNvPr>
          <p:cNvSpPr>
            <a:spLocks noGrp="1"/>
          </p:cNvSpPr>
          <p:nvPr>
            <p:ph type="title"/>
          </p:nvPr>
        </p:nvSpPr>
        <p:spPr>
          <a:xfrm>
            <a:off x="349955" y="425344"/>
            <a:ext cx="8421512" cy="707886"/>
          </a:xfrm>
        </p:spPr>
        <p:txBody>
          <a:bodyPr/>
          <a:lstStyle/>
          <a:p>
            <a:r>
              <a:rPr lang="en-US" sz="4000" dirty="0"/>
              <a:t>Boiling/Evaporation/Condensation</a:t>
            </a:r>
          </a:p>
        </p:txBody>
      </p:sp>
      <p:sp>
        <p:nvSpPr>
          <p:cNvPr id="3" name="Content Placeholder 2">
            <a:extLst>
              <a:ext uri="{FF2B5EF4-FFF2-40B4-BE49-F238E27FC236}">
                <a16:creationId xmlns:a16="http://schemas.microsoft.com/office/drawing/2014/main" id="{DF8AE251-08D9-ACA3-3552-0AD24D597164}"/>
              </a:ext>
            </a:extLst>
          </p:cNvPr>
          <p:cNvSpPr>
            <a:spLocks noGrp="1"/>
          </p:cNvSpPr>
          <p:nvPr>
            <p:ph idx="1"/>
          </p:nvPr>
        </p:nvSpPr>
        <p:spPr/>
        <p:txBody>
          <a:bodyPr/>
          <a:lstStyle/>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Terminology</a:t>
            </a:r>
          </a:p>
          <a:p>
            <a:r>
              <a:rPr lang="en-US" dirty="0">
                <a:solidFill>
                  <a:srgbClr val="00FF00"/>
                </a:solidFill>
              </a:rPr>
              <a:t>Boiling</a:t>
            </a:r>
            <a:r>
              <a:rPr lang="en-US" dirty="0"/>
              <a:t>: liquid to gas at boiling point (isothermal)</a:t>
            </a:r>
          </a:p>
          <a:p>
            <a:r>
              <a:rPr lang="en-US" dirty="0">
                <a:solidFill>
                  <a:srgbClr val="00FF00"/>
                </a:solidFill>
              </a:rPr>
              <a:t>Evaporation</a:t>
            </a:r>
            <a:r>
              <a:rPr lang="en-US" dirty="0"/>
              <a:t>: </a:t>
            </a:r>
            <a:r>
              <a:rPr lang="en-US" dirty="0" err="1"/>
              <a:t>liquid</a:t>
            </a:r>
            <a:r>
              <a:rPr lang="en-US" dirty="0" err="1">
                <a:sym typeface="Wingdings" panose="05000000000000000000" pitchFamily="2" charset="2"/>
              </a:rPr>
              <a:t></a:t>
            </a:r>
            <a:r>
              <a:rPr lang="en-US" dirty="0" err="1"/>
              <a:t>gas</a:t>
            </a:r>
            <a:r>
              <a:rPr lang="en-US" dirty="0"/>
              <a:t> BELOW boiling point</a:t>
            </a:r>
          </a:p>
          <a:p>
            <a:r>
              <a:rPr lang="en-US" dirty="0">
                <a:solidFill>
                  <a:srgbClr val="00FF00"/>
                </a:solidFill>
              </a:rPr>
              <a:t>Vaporization</a:t>
            </a:r>
            <a:r>
              <a:rPr lang="en-US" dirty="0"/>
              <a:t>: liquid form of substance becomes gaseous: combines </a:t>
            </a:r>
            <a:r>
              <a:rPr lang="en-US" dirty="0">
                <a:solidFill>
                  <a:schemeClr val="accent1">
                    <a:lumMod val="60000"/>
                    <a:lumOff val="40000"/>
                  </a:schemeClr>
                </a:solidFill>
              </a:rPr>
              <a:t>boiling</a:t>
            </a:r>
            <a:r>
              <a:rPr lang="en-US" dirty="0"/>
              <a:t> and </a:t>
            </a:r>
            <a:r>
              <a:rPr lang="en-US" dirty="0">
                <a:solidFill>
                  <a:schemeClr val="accent1">
                    <a:lumMod val="60000"/>
                    <a:lumOff val="40000"/>
                  </a:schemeClr>
                </a:solidFill>
              </a:rPr>
              <a:t>evaporation</a:t>
            </a:r>
            <a:r>
              <a:rPr lang="en-US" dirty="0"/>
              <a:t> terms</a:t>
            </a:r>
          </a:p>
          <a:p>
            <a:r>
              <a:rPr lang="en-US" dirty="0">
                <a:solidFill>
                  <a:srgbClr val="00FF00"/>
                </a:solidFill>
              </a:rPr>
              <a:t>Condensation</a:t>
            </a:r>
            <a:r>
              <a:rPr lang="en-US" dirty="0"/>
              <a:t>: </a:t>
            </a:r>
            <a:r>
              <a:rPr lang="en-US" dirty="0" err="1"/>
              <a:t>gas</a:t>
            </a:r>
            <a:r>
              <a:rPr lang="en-US" dirty="0" err="1">
                <a:sym typeface="Wingdings" panose="05000000000000000000" pitchFamily="2" charset="2"/>
              </a:rPr>
              <a:t>liquid</a:t>
            </a:r>
            <a:r>
              <a:rPr lang="en-US" dirty="0">
                <a:sym typeface="Wingdings" panose="05000000000000000000" pitchFamily="2" charset="2"/>
              </a:rPr>
              <a:t> process </a:t>
            </a:r>
            <a:r>
              <a:rPr lang="en-US" sz="2000" dirty="0">
                <a:sym typeface="Wingdings" panose="05000000000000000000" pitchFamily="2" charset="2"/>
              </a:rPr>
              <a:t>and is opposite of </a:t>
            </a:r>
            <a:r>
              <a:rPr lang="en-US" sz="2000" dirty="0">
                <a:solidFill>
                  <a:schemeClr val="accent1">
                    <a:lumMod val="60000"/>
                    <a:lumOff val="40000"/>
                  </a:schemeClr>
                </a:solidFill>
                <a:sym typeface="Wingdings" panose="05000000000000000000" pitchFamily="2" charset="2"/>
              </a:rPr>
              <a:t>vaporization</a:t>
            </a:r>
            <a:endParaRPr lang="en-US" dirty="0">
              <a:solidFill>
                <a:schemeClr val="accent1">
                  <a:lumMod val="60000"/>
                  <a:lumOff val="40000"/>
                </a:schemeClr>
              </a:solidFill>
            </a:endParaRPr>
          </a:p>
          <a:p>
            <a:endParaRPr lang="en-US" dirty="0"/>
          </a:p>
        </p:txBody>
      </p:sp>
      <p:sp>
        <p:nvSpPr>
          <p:cNvPr id="4" name="Slide Number Placeholder 3">
            <a:extLst>
              <a:ext uri="{FF2B5EF4-FFF2-40B4-BE49-F238E27FC236}">
                <a16:creationId xmlns:a16="http://schemas.microsoft.com/office/drawing/2014/main" id="{86C06BD2-9254-A8B9-00B7-36E685381C21}"/>
              </a:ext>
            </a:extLst>
          </p:cNvPr>
          <p:cNvSpPr>
            <a:spLocks noGrp="1"/>
          </p:cNvSpPr>
          <p:nvPr>
            <p:ph type="sldNum" sz="quarter" idx="10"/>
          </p:nvPr>
        </p:nvSpPr>
        <p:spPr/>
        <p:txBody>
          <a:bodyPr/>
          <a:lstStyle/>
          <a:p>
            <a:fld id="{B434390E-5614-49FD-B636-0EE8DCB870C2}" type="slidenum">
              <a:rPr lang="en-US" smtClean="0"/>
              <a:pPr/>
              <a:t>40</a:t>
            </a:fld>
            <a:endParaRPr lang="en-US" dirty="0"/>
          </a:p>
        </p:txBody>
      </p:sp>
      <p:pic>
        <p:nvPicPr>
          <p:cNvPr id="6" name="Picture 5">
            <a:extLst>
              <a:ext uri="{FF2B5EF4-FFF2-40B4-BE49-F238E27FC236}">
                <a16:creationId xmlns:a16="http://schemas.microsoft.com/office/drawing/2014/main" id="{6C89ACFF-F214-494D-8E3A-3ADACA259B86}"/>
              </a:ext>
            </a:extLst>
          </p:cNvPr>
          <p:cNvPicPr>
            <a:picLocks noChangeAspect="1"/>
          </p:cNvPicPr>
          <p:nvPr/>
        </p:nvPicPr>
        <p:blipFill>
          <a:blip r:embed="rId2"/>
          <a:stretch>
            <a:fillRect/>
          </a:stretch>
        </p:blipFill>
        <p:spPr>
          <a:xfrm>
            <a:off x="383822" y="4396935"/>
            <a:ext cx="3453082" cy="2035721"/>
          </a:xfrm>
          <a:prstGeom prst="rect">
            <a:avLst/>
          </a:prstGeom>
        </p:spPr>
      </p:pic>
      <p:pic>
        <p:nvPicPr>
          <p:cNvPr id="8" name="Picture 7">
            <a:extLst>
              <a:ext uri="{FF2B5EF4-FFF2-40B4-BE49-F238E27FC236}">
                <a16:creationId xmlns:a16="http://schemas.microsoft.com/office/drawing/2014/main" id="{D9B8514D-5670-66D9-EA42-B1E517D48B29}"/>
              </a:ext>
            </a:extLst>
          </p:cNvPr>
          <p:cNvPicPr>
            <a:picLocks noChangeAspect="1"/>
          </p:cNvPicPr>
          <p:nvPr/>
        </p:nvPicPr>
        <p:blipFill>
          <a:blip r:embed="rId3"/>
          <a:stretch>
            <a:fillRect/>
          </a:stretch>
        </p:blipFill>
        <p:spPr>
          <a:xfrm>
            <a:off x="4560711" y="4183968"/>
            <a:ext cx="2794222" cy="2350079"/>
          </a:xfrm>
          <a:prstGeom prst="rect">
            <a:avLst/>
          </a:prstGeom>
        </p:spPr>
      </p:pic>
    </p:spTree>
    <p:extLst>
      <p:ext uri="{BB962C8B-B14F-4D97-AF65-F5344CB8AC3E}">
        <p14:creationId xmlns:p14="http://schemas.microsoft.com/office/powerpoint/2010/main" val="149351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976C-11BE-5DCC-7A9C-49E7B9E53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0BB09-C83F-7C98-0271-E6EA922E3CEF}"/>
              </a:ext>
            </a:extLst>
          </p:cNvPr>
          <p:cNvSpPr>
            <a:spLocks noGrp="1"/>
          </p:cNvSpPr>
          <p:nvPr>
            <p:ph type="title"/>
          </p:nvPr>
        </p:nvSpPr>
        <p:spPr>
          <a:xfrm>
            <a:off x="355599" y="310445"/>
            <a:ext cx="8421512" cy="707886"/>
          </a:xfrm>
        </p:spPr>
        <p:txBody>
          <a:bodyPr/>
          <a:lstStyle/>
          <a:p>
            <a:r>
              <a:rPr lang="en-US" sz="4000" dirty="0"/>
              <a:t>Evaporation Statistics </a:t>
            </a:r>
          </a:p>
        </p:txBody>
      </p:sp>
      <p:sp>
        <p:nvSpPr>
          <p:cNvPr id="3" name="Content Placeholder 2">
            <a:extLst>
              <a:ext uri="{FF2B5EF4-FFF2-40B4-BE49-F238E27FC236}">
                <a16:creationId xmlns:a16="http://schemas.microsoft.com/office/drawing/2014/main" id="{2412EC10-0FF4-E485-2D98-FF46DA2DC241}"/>
              </a:ext>
            </a:extLst>
          </p:cNvPr>
          <p:cNvSpPr>
            <a:spLocks noGrp="1"/>
          </p:cNvSpPr>
          <p:nvPr>
            <p:ph idx="1"/>
          </p:nvPr>
        </p:nvSpPr>
        <p:spPr>
          <a:xfrm>
            <a:off x="372532" y="1136020"/>
            <a:ext cx="8387645" cy="5215465"/>
          </a:xfrm>
        </p:spPr>
        <p:txBody>
          <a:bodyPr/>
          <a:lstStyle/>
          <a:p>
            <a:r>
              <a:rPr lang="en-US" sz="2200" dirty="0"/>
              <a:t>A liquid at two temperatures </a:t>
            </a:r>
            <a:r>
              <a:rPr lang="en-US" sz="2200" i="1" dirty="0"/>
              <a:t>T</a:t>
            </a:r>
            <a:r>
              <a:rPr lang="en-US" sz="2200" baseline="-25000" dirty="0"/>
              <a:t>1</a:t>
            </a:r>
            <a:r>
              <a:rPr lang="en-US" sz="2200" dirty="0"/>
              <a:t> and </a:t>
            </a:r>
            <a:r>
              <a:rPr lang="en-US" sz="2200" i="1" dirty="0"/>
              <a:t>T</a:t>
            </a:r>
            <a:r>
              <a:rPr lang="en-US" sz="2200" baseline="-25000" dirty="0"/>
              <a:t>2</a:t>
            </a:r>
            <a:r>
              <a:rPr lang="en-US" sz="2200" dirty="0"/>
              <a:t>, both below boiling points of the liquid, but </a:t>
            </a:r>
            <a:r>
              <a:rPr lang="en-US" sz="2200" i="1" dirty="0"/>
              <a:t>T</a:t>
            </a:r>
            <a:r>
              <a:rPr lang="en-US" sz="2200" baseline="-25000" dirty="0"/>
              <a:t>2</a:t>
            </a:r>
            <a:r>
              <a:rPr lang="en-US" sz="2200" dirty="0"/>
              <a:t> &gt; </a:t>
            </a:r>
            <a:r>
              <a:rPr lang="en-US" sz="2200" i="1" dirty="0"/>
              <a:t>T</a:t>
            </a:r>
            <a:r>
              <a:rPr lang="en-US" sz="2200" baseline="-25000" dirty="0"/>
              <a:t>1</a:t>
            </a:r>
          </a:p>
          <a:p>
            <a:r>
              <a:rPr lang="en-US" sz="2200" dirty="0"/>
              <a:t>Plot of # molecules versus energy is done for T</a:t>
            </a:r>
            <a:r>
              <a:rPr lang="en-US" sz="2200" baseline="-25000" dirty="0"/>
              <a:t>1</a:t>
            </a:r>
            <a:r>
              <a:rPr lang="en-US" sz="2200" dirty="0"/>
              <a:t> and T</a:t>
            </a:r>
            <a:r>
              <a:rPr lang="en-US" sz="2200" baseline="-25000" dirty="0"/>
              <a:t>2</a:t>
            </a:r>
          </a:p>
          <a:p>
            <a:r>
              <a:rPr lang="en-US" sz="2200" dirty="0"/>
              <a:t>The higher temperature </a:t>
            </a:r>
            <a:r>
              <a:rPr lang="en-US" sz="2200" i="1" dirty="0"/>
              <a:t>T</a:t>
            </a:r>
            <a:r>
              <a:rPr lang="en-US" sz="2200" baseline="-25000" dirty="0"/>
              <a:t>2</a:t>
            </a:r>
            <a:r>
              <a:rPr lang="en-US" sz="2200" dirty="0"/>
              <a:t> sees faster evaporation because there is an energy point </a:t>
            </a:r>
            <a:r>
              <a:rPr lang="en-US" sz="2200" i="1" dirty="0"/>
              <a:t>E</a:t>
            </a:r>
            <a:r>
              <a:rPr lang="en-US" sz="2200" dirty="0"/>
              <a:t> at which an individual molecule can break free to go from liquid to gas phase, even though not at boiling point</a:t>
            </a:r>
          </a:p>
        </p:txBody>
      </p:sp>
      <p:sp>
        <p:nvSpPr>
          <p:cNvPr id="4" name="Slide Number Placeholder 3">
            <a:extLst>
              <a:ext uri="{FF2B5EF4-FFF2-40B4-BE49-F238E27FC236}">
                <a16:creationId xmlns:a16="http://schemas.microsoft.com/office/drawing/2014/main" id="{D9AB9586-F8D2-9809-26EB-E4C6674DADBF}"/>
              </a:ext>
            </a:extLst>
          </p:cNvPr>
          <p:cNvSpPr>
            <a:spLocks noGrp="1"/>
          </p:cNvSpPr>
          <p:nvPr>
            <p:ph type="sldNum" sz="quarter" idx="10"/>
          </p:nvPr>
        </p:nvSpPr>
        <p:spPr/>
        <p:txBody>
          <a:bodyPr/>
          <a:lstStyle/>
          <a:p>
            <a:fld id="{B434390E-5614-49FD-B636-0EE8DCB870C2}" type="slidenum">
              <a:rPr lang="en-US" smtClean="0"/>
              <a:pPr/>
              <a:t>41</a:t>
            </a:fld>
            <a:endParaRPr lang="en-US" dirty="0"/>
          </a:p>
        </p:txBody>
      </p:sp>
      <p:pic>
        <p:nvPicPr>
          <p:cNvPr id="7" name="Picture 6">
            <a:extLst>
              <a:ext uri="{FF2B5EF4-FFF2-40B4-BE49-F238E27FC236}">
                <a16:creationId xmlns:a16="http://schemas.microsoft.com/office/drawing/2014/main" id="{FCAC77BD-19F1-7544-D14B-903087BF1D22}"/>
              </a:ext>
            </a:extLst>
          </p:cNvPr>
          <p:cNvPicPr>
            <a:picLocks noChangeAspect="1"/>
          </p:cNvPicPr>
          <p:nvPr/>
        </p:nvPicPr>
        <p:blipFill>
          <a:blip r:embed="rId2"/>
          <a:stretch>
            <a:fillRect/>
          </a:stretch>
        </p:blipFill>
        <p:spPr>
          <a:xfrm>
            <a:off x="2091127" y="3743751"/>
            <a:ext cx="4620720" cy="2607733"/>
          </a:xfrm>
          <a:prstGeom prst="rect">
            <a:avLst/>
          </a:prstGeom>
        </p:spPr>
      </p:pic>
    </p:spTree>
    <p:extLst>
      <p:ext uri="{BB962C8B-B14F-4D97-AF65-F5344CB8AC3E}">
        <p14:creationId xmlns:p14="http://schemas.microsoft.com/office/powerpoint/2010/main" val="42439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A0F0-0814-B459-E7C6-5EC5D40576DF}"/>
              </a:ext>
            </a:extLst>
          </p:cNvPr>
          <p:cNvSpPr>
            <a:spLocks noGrp="1"/>
          </p:cNvSpPr>
          <p:nvPr>
            <p:ph type="title"/>
          </p:nvPr>
        </p:nvSpPr>
        <p:spPr>
          <a:xfrm>
            <a:off x="349955" y="425344"/>
            <a:ext cx="8421512" cy="707886"/>
          </a:xfrm>
        </p:spPr>
        <p:txBody>
          <a:bodyPr/>
          <a:lstStyle/>
          <a:p>
            <a:r>
              <a:rPr lang="en-US" sz="4000" dirty="0"/>
              <a:t>Phase Change Energy Calculations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0857E0-72B3-B855-402C-0C2DD082B49D}"/>
                  </a:ext>
                </a:extLst>
              </p:cNvPr>
              <p:cNvSpPr>
                <a:spLocks noGrp="1"/>
              </p:cNvSpPr>
              <p:nvPr>
                <p:ph idx="1"/>
              </p:nvPr>
            </p:nvSpPr>
            <p:spPr>
              <a:xfrm>
                <a:off x="372533" y="1348716"/>
                <a:ext cx="8387645" cy="5215465"/>
              </a:xfrm>
            </p:spPr>
            <p:txBody>
              <a:bodyPr/>
              <a:lstStyle/>
              <a:p>
                <a:pPr marL="0" indent="0">
                  <a:buNone/>
                </a:pPr>
                <a:r>
                  <a:rPr lang="en-US" sz="2200" dirty="0"/>
                  <a:t>The total energy (as heat) of a phase transition will be the product of the mass (in moles) and the enthalpy property</a:t>
                </a:r>
              </a:p>
              <a:p>
                <a:pPr marL="0" indent="0" algn="ctr">
                  <a:buNone/>
                </a:pPr>
                <a:r>
                  <a:rPr lang="en-US" sz="2200" dirty="0"/>
                  <a:t> </a:t>
                </a:r>
                <a14:m>
                  <m:oMath xmlns:m="http://schemas.openxmlformats.org/officeDocument/2006/math">
                    <m:r>
                      <a:rPr lang="en-US" sz="2200" b="0" i="1" smtClean="0">
                        <a:latin typeface="Cambria Math" panose="02040503050406030204" pitchFamily="18" charset="0"/>
                      </a:rPr>
                      <m:t>h𝑒𝑎𝑡</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m:rPr>
                            <m:sty m:val="p"/>
                          </m:rPr>
                          <a:rPr lang="el-GR" sz="2200" i="1">
                            <a:latin typeface="Cambria Math" panose="02040503050406030204" pitchFamily="18" charset="0"/>
                            <a:ea typeface="Cambria Math" panose="02040503050406030204" pitchFamily="18" charset="0"/>
                          </a:rPr>
                          <m:t>Δ</m:t>
                        </m:r>
                        <m:r>
                          <a:rPr lang="en-US" sz="2200" i="1">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𝑓𝑢𝑠</m:t>
                        </m:r>
                      </m:sub>
                    </m:sSub>
                    <m:r>
                      <a:rPr lang="en-US" sz="2200" b="0" i="0" smtClean="0">
                        <a:latin typeface="Cambria Math" panose="02040503050406030204" pitchFamily="18" charset="0"/>
                        <a:ea typeface="Cambria Math" panose="02040503050406030204" pitchFamily="18" charset="0"/>
                      </a:rPr>
                      <m:t> </m:t>
                    </m:r>
                  </m:oMath>
                </a14:m>
                <a:r>
                  <a:rPr lang="en-US" sz="2200" b="0" dirty="0">
                    <a:ea typeface="Cambria Math" panose="02040503050406030204" pitchFamily="18" charset="0"/>
                  </a:rPr>
                  <a:t>during melting or solidification</a:t>
                </a:r>
                <a:br>
                  <a:rPr lang="en-US" sz="2200" b="0" dirty="0">
                    <a:ea typeface="Cambria Math" panose="02040503050406030204" pitchFamily="18" charset="0"/>
                  </a:rPr>
                </a:br>
                <a14:m>
                  <m:oMath xmlns:m="http://schemas.openxmlformats.org/officeDocument/2006/math">
                    <m:r>
                      <a:rPr lang="en-US" sz="2200" i="1">
                        <a:latin typeface="Cambria Math" panose="02040503050406030204" pitchFamily="18" charset="0"/>
                      </a:rPr>
                      <m:t>h𝑒𝑎𝑡</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m:rPr>
                            <m:sty m:val="p"/>
                          </m:rPr>
                          <a:rPr lang="el-GR" sz="2200" i="1">
                            <a:latin typeface="Cambria Math" panose="02040503050406030204" pitchFamily="18" charset="0"/>
                            <a:ea typeface="Cambria Math" panose="02040503050406030204" pitchFamily="18" charset="0"/>
                          </a:rPr>
                          <m:t>Δ</m:t>
                        </m:r>
                        <m:r>
                          <a:rPr lang="en-US" sz="2200" i="1">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𝑣𝑎𝑝</m:t>
                        </m:r>
                      </m:sub>
                    </m:sSub>
                  </m:oMath>
                </a14:m>
                <a:r>
                  <a:rPr lang="en-US" sz="2200" b="0" dirty="0">
                    <a:ea typeface="Cambria Math" panose="02040503050406030204" pitchFamily="18" charset="0"/>
                  </a:rPr>
                  <a:t> during boiling or condensation</a:t>
                </a:r>
              </a:p>
              <a:p>
                <a:pPr marL="0" indent="0">
                  <a:buNone/>
                </a:pPr>
                <a:r>
                  <a:rPr lang="en-US" sz="2000" dirty="0">
                    <a:solidFill>
                      <a:srgbClr val="FFC000"/>
                    </a:solidFill>
                    <a:ea typeface="Cambria Math" panose="02040503050406030204" pitchFamily="18" charset="0"/>
                  </a:rPr>
                  <a:t>How much energy is needed for 45.7 g H</a:t>
                </a:r>
                <a:r>
                  <a:rPr lang="en-US" sz="2000" baseline="-25000" dirty="0">
                    <a:solidFill>
                      <a:srgbClr val="FFC000"/>
                    </a:solidFill>
                    <a:ea typeface="Cambria Math" panose="02040503050406030204" pitchFamily="18" charset="0"/>
                  </a:rPr>
                  <a:t>2</a:t>
                </a:r>
                <a:r>
                  <a:rPr lang="en-US" sz="2000" dirty="0">
                    <a:solidFill>
                      <a:srgbClr val="FFC000"/>
                    </a:solidFill>
                    <a:ea typeface="Cambria Math" panose="02040503050406030204" pitchFamily="18" charset="0"/>
                  </a:rPr>
                  <a:t>O to melt at 0°C?</a:t>
                </a:r>
                <a:endParaRPr lang="en-US" sz="2000" b="0" dirty="0">
                  <a:solidFill>
                    <a:srgbClr val="FFC000"/>
                  </a:solidFill>
                  <a:ea typeface="Cambria Math" panose="02040503050406030204" pitchFamily="18" charset="0"/>
                </a:endParaRPr>
              </a:p>
              <a:p>
                <a:pPr marL="0" indent="0">
                  <a:buNone/>
                </a:pPr>
                <a:r>
                  <a:rPr lang="en-US" dirty="0">
                    <a:ea typeface="Cambria Math" panose="02040503050406030204" pitchFamily="18" charset="0"/>
                  </a:rPr>
                  <a:t>Find: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oMath>
                </a14:m>
                <a:r>
                  <a:rPr lang="en-US" sz="1800" dirty="0"/>
                  <a:t> of water = 6.01 kJ/mol, molar mass H</a:t>
                </a:r>
                <a:r>
                  <a:rPr lang="en-US" sz="1800" baseline="-25000" dirty="0"/>
                  <a:t>2</a:t>
                </a:r>
                <a:r>
                  <a:rPr lang="en-US" sz="1800" dirty="0"/>
                  <a:t>O = 18.0 g/mol</a:t>
                </a:r>
                <a:endParaRPr lang="en-US" sz="2200" dirty="0"/>
              </a:p>
              <a:p>
                <a:pPr marL="0" indent="0">
                  <a:buNone/>
                </a:pPr>
                <a:r>
                  <a:rPr lang="en-US" sz="2000" dirty="0"/>
                  <a:t>Solve:</a:t>
                </a:r>
                <a:r>
                  <a:rPr lang="en-US" sz="2200" dirty="0"/>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𝑞</m:t>
                    </m:r>
                    <m: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𝑓𝑢𝑠</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45.7 </m:t>
                        </m:r>
                        <m:r>
                          <m:rPr>
                            <m:sty m:val="p"/>
                          </m:rPr>
                          <a:rPr lang="en-US" sz="2000">
                            <a:latin typeface="Cambria Math" panose="02040503050406030204" pitchFamily="18" charset="0"/>
                            <a:ea typeface="Cambria Math" panose="02040503050406030204" pitchFamily="18" charset="0"/>
                          </a:rPr>
                          <m:t>g</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1 </m:t>
                            </m:r>
                            <m:r>
                              <m:rPr>
                                <m:sty m:val="p"/>
                              </m:rPr>
                              <a:rPr lang="en-US" sz="2000">
                                <a:latin typeface="Cambria Math" panose="02040503050406030204" pitchFamily="18" charset="0"/>
                                <a:ea typeface="Cambria Math" panose="02040503050406030204" pitchFamily="18" charset="0"/>
                              </a:rPr>
                              <m:t>mol</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num>
                          <m:den>
                            <m:r>
                              <a:rPr lang="en-US" sz="2000" i="1">
                                <a:latin typeface="Cambria Math" panose="02040503050406030204" pitchFamily="18" charset="0"/>
                                <a:ea typeface="Cambria Math" panose="02040503050406030204" pitchFamily="18" charset="0"/>
                              </a:rPr>
                              <m:t>18.0 </m:t>
                            </m:r>
                            <m:r>
                              <m:rPr>
                                <m:sty m:val="p"/>
                              </m:rPr>
                              <a:rPr lang="en-US" sz="2000">
                                <a:latin typeface="Cambria Math" panose="02040503050406030204" pitchFamily="18" charset="0"/>
                                <a:ea typeface="Cambria Math" panose="02040503050406030204" pitchFamily="18" charset="0"/>
                              </a:rPr>
                              <m:t>g</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den>
                        </m:f>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6.01</m:t>
                        </m:r>
                        <m:r>
                          <a:rPr lang="en-US" sz="2000" i="1">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kJ</m:t>
                        </m:r>
                      </m:num>
                      <m:den>
                        <m:r>
                          <a:rPr lang="en-US" sz="2000" b="0" i="1" smtClean="0">
                            <a:latin typeface="Cambria Math" panose="02040503050406030204" pitchFamily="18" charset="0"/>
                            <a:ea typeface="Cambria Math" panose="02040503050406030204" pitchFamily="18" charset="0"/>
                          </a:rPr>
                          <m:t>1 </m:t>
                        </m:r>
                        <m:r>
                          <m:rPr>
                            <m:sty m:val="p"/>
                          </m:rPr>
                          <a:rPr lang="en-US" sz="2000" b="0" i="0" smtClean="0">
                            <a:latin typeface="Cambria Math" panose="02040503050406030204" pitchFamily="18" charset="0"/>
                            <a:ea typeface="Cambria Math" panose="02040503050406030204" pitchFamily="18" charset="0"/>
                          </a:rPr>
                          <m:t>mol</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H</m:t>
                        </m:r>
                        <m:r>
                          <a:rPr lang="en-US" sz="2000" i="0" baseline="-25000">
                            <a:latin typeface="Cambria Math" panose="02040503050406030204" pitchFamily="18" charset="0"/>
                            <a:ea typeface="Cambria Math" panose="02040503050406030204" pitchFamily="18" charset="0"/>
                          </a:rPr>
                          <m:t>2</m:t>
                        </m:r>
                        <m:r>
                          <m:rPr>
                            <m:sty m:val="p"/>
                          </m:rPr>
                          <a:rPr lang="en-US" sz="2000" i="0">
                            <a:latin typeface="Cambria Math" panose="02040503050406030204" pitchFamily="18" charset="0"/>
                            <a:ea typeface="Cambria Math" panose="02040503050406030204" pitchFamily="18" charset="0"/>
                          </a:rPr>
                          <m:t>O</m:t>
                        </m:r>
                      </m:den>
                    </m:f>
                    <m:r>
                      <a:rPr lang="en-US" sz="2000" b="0" i="1" smtClean="0">
                        <a:latin typeface="Cambria Math" panose="02040503050406030204" pitchFamily="18" charset="0"/>
                        <a:ea typeface="Cambria Math" panose="02040503050406030204" pitchFamily="18" charset="0"/>
                      </a:rPr>
                      <m:t>=15.3 </m:t>
                    </m:r>
                    <m:r>
                      <m:rPr>
                        <m:sty m:val="p"/>
                      </m:rPr>
                      <a:rPr lang="en-US" sz="2000" b="0" i="0" smtClean="0">
                        <a:latin typeface="Cambria Math" panose="02040503050406030204" pitchFamily="18" charset="0"/>
                        <a:ea typeface="Cambria Math" panose="02040503050406030204" pitchFamily="18" charset="0"/>
                      </a:rPr>
                      <m:t>kJ</m:t>
                    </m:r>
                  </m:oMath>
                </a14:m>
                <a:endParaRPr lang="en-US" sz="2200" dirty="0"/>
              </a:p>
              <a:p>
                <a:pPr marL="0" indent="0">
                  <a:buNone/>
                </a:pPr>
                <a:r>
                  <a:rPr lang="en-US" sz="2000" dirty="0">
                    <a:solidFill>
                      <a:srgbClr val="FFC000"/>
                    </a:solidFill>
                    <a:ea typeface="Cambria Math" panose="02040503050406030204" pitchFamily="18" charset="0"/>
                  </a:rPr>
                  <a:t>How much energy is needed for 108 g C</a:t>
                </a:r>
                <a:r>
                  <a:rPr lang="en-US" sz="2000" baseline="-25000" dirty="0">
                    <a:solidFill>
                      <a:srgbClr val="FFC000"/>
                    </a:solidFill>
                    <a:ea typeface="Cambria Math" panose="02040503050406030204" pitchFamily="18" charset="0"/>
                  </a:rPr>
                  <a:t>6</a:t>
                </a:r>
                <a:r>
                  <a:rPr lang="en-US" sz="2000" dirty="0">
                    <a:solidFill>
                      <a:srgbClr val="FFC000"/>
                    </a:solidFill>
                    <a:ea typeface="Cambria Math" panose="02040503050406030204" pitchFamily="18" charset="0"/>
                  </a:rPr>
                  <a:t>H</a:t>
                </a:r>
                <a:r>
                  <a:rPr lang="en-US" sz="2000" baseline="-25000" dirty="0">
                    <a:solidFill>
                      <a:srgbClr val="FFC000"/>
                    </a:solidFill>
                    <a:ea typeface="Cambria Math" panose="02040503050406030204" pitchFamily="18" charset="0"/>
                  </a:rPr>
                  <a:t>6</a:t>
                </a:r>
                <a:r>
                  <a:rPr lang="en-US" sz="2000" dirty="0">
                    <a:solidFill>
                      <a:srgbClr val="FFC000"/>
                    </a:solidFill>
                    <a:ea typeface="Cambria Math" panose="02040503050406030204" pitchFamily="18" charset="0"/>
                  </a:rPr>
                  <a:t> to </a:t>
                </a:r>
                <a:r>
                  <a:rPr lang="en-US" sz="1800" dirty="0">
                    <a:solidFill>
                      <a:srgbClr val="FFC000"/>
                    </a:solidFill>
                    <a:ea typeface="Cambria Math" panose="02040503050406030204" pitchFamily="18" charset="0"/>
                  </a:rPr>
                  <a:t>FREEZE</a:t>
                </a:r>
                <a:r>
                  <a:rPr lang="en-US" sz="2000" dirty="0">
                    <a:solidFill>
                      <a:srgbClr val="FFC000"/>
                    </a:solidFill>
                    <a:ea typeface="Cambria Math" panose="02040503050406030204" pitchFamily="18" charset="0"/>
                  </a:rPr>
                  <a:t> at 5.5°C?</a:t>
                </a:r>
              </a:p>
              <a:p>
                <a:pPr marL="0" indent="0">
                  <a:buNone/>
                </a:pPr>
                <a:r>
                  <a:rPr lang="en-US" sz="1800" dirty="0">
                    <a:ea typeface="Cambria Math" panose="02040503050406030204" pitchFamily="18" charset="0"/>
                  </a:rPr>
                  <a:t>Find: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oMath>
                </a14:m>
                <a:r>
                  <a:rPr lang="en-US" sz="1800" dirty="0"/>
                  <a:t> of benzene=9.9 kJ/mol, molar mass C</a:t>
                </a:r>
                <a:r>
                  <a:rPr lang="en-US" sz="1800" baseline="-25000" dirty="0"/>
                  <a:t>6</a:t>
                </a:r>
                <a:r>
                  <a:rPr lang="en-US" sz="1800" dirty="0"/>
                  <a:t>H</a:t>
                </a:r>
                <a:r>
                  <a:rPr lang="en-US" sz="1800" baseline="-25000" dirty="0"/>
                  <a:t>6</a:t>
                </a:r>
                <a:r>
                  <a:rPr lang="en-US" sz="1800" dirty="0"/>
                  <a:t> = 78.11 g/mol</a:t>
                </a:r>
              </a:p>
              <a:p>
                <a:pPr marL="0" indent="0">
                  <a:buNone/>
                </a:pPr>
                <a:r>
                  <a:rPr lang="en-US" sz="2000" dirty="0"/>
                  <a:t>Solve:</a:t>
                </a:r>
                <a:r>
                  <a:rPr lang="en-US" dirty="0"/>
                  <a:t> </a:t>
                </a:r>
                <a14:m>
                  <m:oMath xmlns:m="http://schemas.openxmlformats.org/officeDocument/2006/math">
                    <m:r>
                      <a:rPr lang="en-US" sz="1800" i="1">
                        <a:latin typeface="Cambria Math" panose="02040503050406030204" pitchFamily="18" charset="0"/>
                        <a:ea typeface="Cambria Math" panose="02040503050406030204" pitchFamily="18" charset="0"/>
                      </a:rPr>
                      <m:t>𝑞</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108</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g</m:t>
                        </m:r>
                        <m:r>
                          <a:rPr lang="en-US" sz="1800" i="1">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C</m:t>
                        </m:r>
                        <m:r>
                          <a:rPr lang="en-US" sz="1800" b="0" i="0" baseline="-25000" smtClean="0">
                            <a:latin typeface="Cambria Math" panose="02040503050406030204" pitchFamily="18" charset="0"/>
                            <a:ea typeface="Cambria Math" panose="02040503050406030204" pitchFamily="18" charset="0"/>
                          </a:rPr>
                          <m:t>6</m:t>
                        </m:r>
                        <m:r>
                          <m:rPr>
                            <m:sty m:val="p"/>
                          </m:rPr>
                          <a:rPr lang="en-US" sz="1800" b="0" i="0" smtClean="0">
                            <a:latin typeface="Cambria Math" panose="02040503050406030204" pitchFamily="18" charset="0"/>
                            <a:ea typeface="Cambria Math" panose="02040503050406030204" pitchFamily="18" charset="0"/>
                          </a:rPr>
                          <m:t>H</m:t>
                        </m:r>
                        <m:r>
                          <a:rPr lang="en-US" sz="1800" b="0" i="1" baseline="-25000" smtClean="0">
                            <a:latin typeface="Cambria Math" panose="02040503050406030204" pitchFamily="18" charset="0"/>
                            <a:ea typeface="Cambria Math" panose="02040503050406030204" pitchFamily="18" charset="0"/>
                          </a:rPr>
                          <m:t>6</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1 </m:t>
                            </m:r>
                            <m:r>
                              <m:rPr>
                                <m:sty m:val="p"/>
                              </m:rPr>
                              <a:rPr lang="en-US" sz="1800">
                                <a:latin typeface="Cambria Math" panose="02040503050406030204" pitchFamily="18" charset="0"/>
                                <a:ea typeface="Cambria Math" panose="02040503050406030204" pitchFamily="18" charset="0"/>
                              </a:rPr>
                              <m:t>mol</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num>
                          <m:den>
                            <m:r>
                              <a:rPr lang="en-US" sz="1800" b="0" i="1" smtClean="0">
                                <a:latin typeface="Cambria Math" panose="02040503050406030204" pitchFamily="18" charset="0"/>
                                <a:ea typeface="Cambria Math" panose="02040503050406030204" pitchFamily="18" charset="0"/>
                              </a:rPr>
                              <m:t>78.11</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g</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den>
                        </m:f>
                      </m:e>
                    </m:d>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−9.9</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kJ</m:t>
                        </m:r>
                      </m:num>
                      <m:den>
                        <m:r>
                          <a:rPr lang="en-US" sz="1800" i="1">
                            <a:latin typeface="Cambria Math" panose="02040503050406030204" pitchFamily="18" charset="0"/>
                            <a:ea typeface="Cambria Math" panose="02040503050406030204" pitchFamily="18" charset="0"/>
                          </a:rPr>
                          <m:t>1 </m:t>
                        </m:r>
                        <m:r>
                          <m:rPr>
                            <m:sty m:val="p"/>
                          </m:rPr>
                          <a:rPr lang="en-US" sz="1800">
                            <a:latin typeface="Cambria Math" panose="02040503050406030204" pitchFamily="18" charset="0"/>
                            <a:ea typeface="Cambria Math" panose="02040503050406030204" pitchFamily="18" charset="0"/>
                          </a:rPr>
                          <m:t>mol</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den>
                    </m:f>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−13.7</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kJ</m:t>
                    </m:r>
                  </m:oMath>
                </a14:m>
                <a:endParaRPr lang="en-US" sz="1800" dirty="0"/>
              </a:p>
              <a:p>
                <a:pPr marL="0" indent="0">
                  <a:buNone/>
                </a:pPr>
                <a:endParaRPr lang="en-US" sz="2200" dirty="0"/>
              </a:p>
            </p:txBody>
          </p:sp>
        </mc:Choice>
        <mc:Fallback xmlns="">
          <p:sp>
            <p:nvSpPr>
              <p:cNvPr id="3" name="Content Placeholder 2">
                <a:extLst>
                  <a:ext uri="{FF2B5EF4-FFF2-40B4-BE49-F238E27FC236}">
                    <a16:creationId xmlns:a16="http://schemas.microsoft.com/office/drawing/2014/main" id="{150857E0-72B3-B855-402C-0C2DD082B49D}"/>
                  </a:ext>
                </a:extLst>
              </p:cNvPr>
              <p:cNvSpPr>
                <a:spLocks noGrp="1" noRot="1" noChangeAspect="1" noMove="1" noResize="1" noEditPoints="1" noAdjustHandles="1" noChangeArrowheads="1" noChangeShapeType="1" noTextEdit="1"/>
              </p:cNvSpPr>
              <p:nvPr>
                <p:ph idx="1"/>
              </p:nvPr>
            </p:nvSpPr>
            <p:spPr>
              <a:xfrm>
                <a:off x="372533" y="1348716"/>
                <a:ext cx="8387645" cy="5215465"/>
              </a:xfrm>
              <a:blipFill>
                <a:blip r:embed="rId2"/>
                <a:stretch>
                  <a:fillRect l="-1090" t="-7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56B7B0-3C4D-A28D-DF7D-6374D35F3B22}"/>
              </a:ext>
            </a:extLst>
          </p:cNvPr>
          <p:cNvSpPr>
            <a:spLocks noGrp="1"/>
          </p:cNvSpPr>
          <p:nvPr>
            <p:ph type="sldNum" sz="quarter" idx="10"/>
          </p:nvPr>
        </p:nvSpPr>
        <p:spPr/>
        <p:txBody>
          <a:bodyPr/>
          <a:lstStyle/>
          <a:p>
            <a:fld id="{B434390E-5614-49FD-B636-0EE8DCB870C2}" type="slidenum">
              <a:rPr lang="en-US" smtClean="0"/>
              <a:pPr/>
              <a:t>42</a:t>
            </a:fld>
            <a:endParaRPr lang="en-US" dirty="0"/>
          </a:p>
        </p:txBody>
      </p:sp>
    </p:spTree>
    <p:extLst>
      <p:ext uri="{BB962C8B-B14F-4D97-AF65-F5344CB8AC3E}">
        <p14:creationId xmlns:p14="http://schemas.microsoft.com/office/powerpoint/2010/main" val="295106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75A4-E151-332C-5AB4-26DC6C23FBC6}"/>
              </a:ext>
            </a:extLst>
          </p:cNvPr>
          <p:cNvSpPr>
            <a:spLocks noGrp="1"/>
          </p:cNvSpPr>
          <p:nvPr>
            <p:ph type="title"/>
          </p:nvPr>
        </p:nvSpPr>
        <p:spPr>
          <a:xfrm>
            <a:off x="355599" y="203373"/>
            <a:ext cx="8421512" cy="769441"/>
          </a:xfrm>
        </p:spPr>
        <p:txBody>
          <a:bodyPr/>
          <a:lstStyle/>
          <a:p>
            <a:r>
              <a:rPr lang="en-US" sz="4400" dirty="0"/>
              <a:t>Heating Curves</a:t>
            </a:r>
          </a:p>
        </p:txBody>
      </p:sp>
      <p:sp>
        <p:nvSpPr>
          <p:cNvPr id="3" name="Content Placeholder 2">
            <a:extLst>
              <a:ext uri="{FF2B5EF4-FFF2-40B4-BE49-F238E27FC236}">
                <a16:creationId xmlns:a16="http://schemas.microsoft.com/office/drawing/2014/main" id="{BD335C28-B81D-E23D-33E1-5206505AA5CB}"/>
              </a:ext>
            </a:extLst>
          </p:cNvPr>
          <p:cNvSpPr>
            <a:spLocks noGrp="1"/>
          </p:cNvSpPr>
          <p:nvPr>
            <p:ph idx="1"/>
          </p:nvPr>
        </p:nvSpPr>
        <p:spPr>
          <a:xfrm>
            <a:off x="372532" y="1054417"/>
            <a:ext cx="8387645" cy="5215465"/>
          </a:xfrm>
        </p:spPr>
        <p:txBody>
          <a:bodyPr/>
          <a:lstStyle/>
          <a:p>
            <a:r>
              <a:rPr lang="en-US" dirty="0"/>
              <a:t>A </a:t>
            </a:r>
            <a:r>
              <a:rPr lang="en-US" b="1" dirty="0">
                <a:solidFill>
                  <a:srgbClr val="00FF00"/>
                </a:solidFill>
              </a:rPr>
              <a:t>heating curve </a:t>
            </a:r>
            <a:r>
              <a:rPr lang="en-US" dirty="0"/>
              <a:t>(</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is shown) is a plot of </a:t>
            </a:r>
            <a:r>
              <a:rPr lang="en-US" dirty="0">
                <a:solidFill>
                  <a:schemeClr val="accent1">
                    <a:lumMod val="60000"/>
                    <a:lumOff val="40000"/>
                  </a:schemeClr>
                </a:solidFill>
              </a:rPr>
              <a:t>Temperature (°C)</a:t>
            </a:r>
            <a:r>
              <a:rPr lang="en-US" dirty="0"/>
              <a:t> versus </a:t>
            </a:r>
            <a:r>
              <a:rPr lang="en-US" dirty="0">
                <a:solidFill>
                  <a:schemeClr val="accent1">
                    <a:lumMod val="60000"/>
                    <a:lumOff val="40000"/>
                  </a:schemeClr>
                </a:solidFill>
              </a:rPr>
              <a:t>Time</a:t>
            </a:r>
          </a:p>
          <a:p>
            <a:r>
              <a:rPr lang="en-US" dirty="0">
                <a:solidFill>
                  <a:srgbClr val="FFC000"/>
                </a:solidFill>
              </a:rPr>
              <a:t>Time</a:t>
            </a:r>
            <a:r>
              <a:rPr lang="en-US" dirty="0"/>
              <a:t> is really a measure of </a:t>
            </a:r>
            <a:r>
              <a:rPr lang="en-US" dirty="0">
                <a:solidFill>
                  <a:srgbClr val="FFC000"/>
                </a:solidFill>
              </a:rPr>
              <a:t>Energy Input At A Constant Rate </a:t>
            </a:r>
            <a:r>
              <a:rPr lang="en-US" dirty="0"/>
              <a:t>(joules per unit time)</a:t>
            </a:r>
          </a:p>
          <a:p>
            <a:r>
              <a:rPr lang="en-US" sz="2200" dirty="0"/>
              <a:t>The curve shows how the solid, liquid and gas phases absorb energy as</a:t>
            </a:r>
            <a:br>
              <a:rPr lang="en-US" sz="2200" dirty="0"/>
            </a:br>
            <a:r>
              <a:rPr lang="en-US" sz="2200" dirty="0"/>
              <a:t>measured by</a:t>
            </a:r>
            <a:br>
              <a:rPr lang="en-US" sz="2200" dirty="0"/>
            </a:br>
            <a:r>
              <a:rPr lang="en-US" sz="2200" dirty="0"/>
              <a:t>temperature changes</a:t>
            </a:r>
            <a:br>
              <a:rPr lang="en-US" sz="2200" dirty="0"/>
            </a:br>
            <a:r>
              <a:rPr lang="en-US" sz="2200" dirty="0"/>
              <a:t>AND</a:t>
            </a:r>
            <a:br>
              <a:rPr lang="en-US" sz="2200" dirty="0"/>
            </a:br>
            <a:r>
              <a:rPr lang="en-US" sz="2200" dirty="0"/>
              <a:t>it shows energy absorbed</a:t>
            </a:r>
            <a:br>
              <a:rPr lang="en-US" sz="2200" dirty="0"/>
            </a:br>
            <a:r>
              <a:rPr lang="en-US" sz="2200" dirty="0"/>
              <a:t>during phase changes at</a:t>
            </a:r>
            <a:br>
              <a:rPr lang="en-US" sz="2200" dirty="0"/>
            </a:br>
            <a:r>
              <a:rPr lang="en-US" sz="2200" dirty="0"/>
              <a:t>constant temperature</a:t>
            </a:r>
          </a:p>
          <a:p>
            <a:endParaRPr lang="en-US" dirty="0"/>
          </a:p>
          <a:p>
            <a:endParaRPr lang="en-US" dirty="0"/>
          </a:p>
        </p:txBody>
      </p:sp>
      <p:sp>
        <p:nvSpPr>
          <p:cNvPr id="4" name="Slide Number Placeholder 3">
            <a:extLst>
              <a:ext uri="{FF2B5EF4-FFF2-40B4-BE49-F238E27FC236}">
                <a16:creationId xmlns:a16="http://schemas.microsoft.com/office/drawing/2014/main" id="{184D81A6-AB9C-EAE3-837F-36122FD378FE}"/>
              </a:ext>
            </a:extLst>
          </p:cNvPr>
          <p:cNvSpPr>
            <a:spLocks noGrp="1"/>
          </p:cNvSpPr>
          <p:nvPr>
            <p:ph type="sldNum" sz="quarter" idx="10"/>
          </p:nvPr>
        </p:nvSpPr>
        <p:spPr/>
        <p:txBody>
          <a:bodyPr/>
          <a:lstStyle/>
          <a:p>
            <a:fld id="{B434390E-5614-49FD-B636-0EE8DCB870C2}" type="slidenum">
              <a:rPr lang="en-US" smtClean="0"/>
              <a:pPr/>
              <a:t>43</a:t>
            </a:fld>
            <a:endParaRPr lang="en-US" dirty="0"/>
          </a:p>
        </p:txBody>
      </p:sp>
      <p:pic>
        <p:nvPicPr>
          <p:cNvPr id="6" name="Picture 5">
            <a:extLst>
              <a:ext uri="{FF2B5EF4-FFF2-40B4-BE49-F238E27FC236}">
                <a16:creationId xmlns:a16="http://schemas.microsoft.com/office/drawing/2014/main" id="{5F8EB08B-3F8F-8B47-1E3F-23B9F913EE2F}"/>
              </a:ext>
            </a:extLst>
          </p:cNvPr>
          <p:cNvPicPr>
            <a:picLocks noChangeAspect="1"/>
          </p:cNvPicPr>
          <p:nvPr/>
        </p:nvPicPr>
        <p:blipFill>
          <a:blip r:embed="rId2"/>
          <a:stretch>
            <a:fillRect/>
          </a:stretch>
        </p:blipFill>
        <p:spPr>
          <a:xfrm>
            <a:off x="4379064" y="3074753"/>
            <a:ext cx="4381113" cy="3276732"/>
          </a:xfrm>
          <a:prstGeom prst="rect">
            <a:avLst/>
          </a:prstGeom>
        </p:spPr>
      </p:pic>
    </p:spTree>
    <p:extLst>
      <p:ext uri="{BB962C8B-B14F-4D97-AF65-F5344CB8AC3E}">
        <p14:creationId xmlns:p14="http://schemas.microsoft.com/office/powerpoint/2010/main" val="234109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F127-D340-A55B-C2DC-6343055FD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5BEC-E196-286D-667A-4E7F9B9543A7}"/>
              </a:ext>
            </a:extLst>
          </p:cNvPr>
          <p:cNvSpPr>
            <a:spLocks noGrp="1"/>
          </p:cNvSpPr>
          <p:nvPr>
            <p:ph type="title"/>
          </p:nvPr>
        </p:nvSpPr>
        <p:spPr>
          <a:xfrm>
            <a:off x="355599" y="203373"/>
            <a:ext cx="8421512" cy="769441"/>
          </a:xfrm>
        </p:spPr>
        <p:txBody>
          <a:bodyPr/>
          <a:lstStyle/>
          <a:p>
            <a:r>
              <a:rPr lang="en-US" sz="4400" dirty="0"/>
              <a:t>Cooling Curves</a:t>
            </a:r>
          </a:p>
        </p:txBody>
      </p:sp>
      <p:sp>
        <p:nvSpPr>
          <p:cNvPr id="3" name="Content Placeholder 2">
            <a:extLst>
              <a:ext uri="{FF2B5EF4-FFF2-40B4-BE49-F238E27FC236}">
                <a16:creationId xmlns:a16="http://schemas.microsoft.com/office/drawing/2014/main" id="{D4F2C228-CE48-2915-66F7-8A57DC1E5C28}"/>
              </a:ext>
            </a:extLst>
          </p:cNvPr>
          <p:cNvSpPr>
            <a:spLocks noGrp="1"/>
          </p:cNvSpPr>
          <p:nvPr>
            <p:ph idx="1"/>
          </p:nvPr>
        </p:nvSpPr>
        <p:spPr>
          <a:xfrm>
            <a:off x="372532" y="1054417"/>
            <a:ext cx="8387645" cy="5215465"/>
          </a:xfrm>
        </p:spPr>
        <p:txBody>
          <a:bodyPr/>
          <a:lstStyle/>
          <a:p>
            <a:r>
              <a:rPr lang="en-US" dirty="0"/>
              <a:t>A </a:t>
            </a:r>
            <a:r>
              <a:rPr lang="en-US" b="1" dirty="0">
                <a:solidFill>
                  <a:srgbClr val="00FF00"/>
                </a:solidFill>
              </a:rPr>
              <a:t>cooling curve </a:t>
            </a:r>
            <a:r>
              <a:rPr lang="en-US" dirty="0"/>
              <a:t>(</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is shown) is ALSO a plot of </a:t>
            </a:r>
            <a:r>
              <a:rPr lang="en-US" dirty="0">
                <a:solidFill>
                  <a:schemeClr val="accent1">
                    <a:lumMod val="60000"/>
                    <a:lumOff val="40000"/>
                  </a:schemeClr>
                </a:solidFill>
              </a:rPr>
              <a:t>Temperature (°C)</a:t>
            </a:r>
            <a:r>
              <a:rPr lang="en-US" dirty="0"/>
              <a:t> versus </a:t>
            </a:r>
            <a:r>
              <a:rPr lang="en-US" dirty="0">
                <a:solidFill>
                  <a:schemeClr val="accent1">
                    <a:lumMod val="60000"/>
                    <a:lumOff val="40000"/>
                  </a:schemeClr>
                </a:solidFill>
              </a:rPr>
              <a:t>Time</a:t>
            </a:r>
          </a:p>
          <a:p>
            <a:r>
              <a:rPr lang="en-US" dirty="0">
                <a:solidFill>
                  <a:srgbClr val="FFC000"/>
                </a:solidFill>
              </a:rPr>
              <a:t>Time</a:t>
            </a:r>
            <a:r>
              <a:rPr lang="en-US" dirty="0"/>
              <a:t> is really a measure of </a:t>
            </a:r>
            <a:r>
              <a:rPr lang="en-US" dirty="0">
                <a:solidFill>
                  <a:srgbClr val="FFC000"/>
                </a:solidFill>
              </a:rPr>
              <a:t>Energy Release At A Constant Rate </a:t>
            </a:r>
            <a:r>
              <a:rPr lang="en-US" dirty="0"/>
              <a:t>(joules per unit time)</a:t>
            </a:r>
          </a:p>
          <a:p>
            <a:r>
              <a:rPr lang="en-US" sz="2200" dirty="0"/>
              <a:t>The curve shows how the gas (steam), liquid and gas phases release energy</a:t>
            </a:r>
            <a:br>
              <a:rPr lang="en-US" sz="2200" dirty="0"/>
            </a:br>
            <a:r>
              <a:rPr lang="en-US" sz="2200" dirty="0"/>
              <a:t>as measured by</a:t>
            </a:r>
            <a:br>
              <a:rPr lang="en-US" sz="2200" dirty="0"/>
            </a:br>
            <a:r>
              <a:rPr lang="en-US" sz="2200" dirty="0"/>
              <a:t>temperature changes</a:t>
            </a:r>
            <a:br>
              <a:rPr lang="en-US" sz="2200" dirty="0"/>
            </a:br>
            <a:r>
              <a:rPr lang="en-US" sz="2200" dirty="0"/>
              <a:t>AND</a:t>
            </a:r>
            <a:br>
              <a:rPr lang="en-US" sz="2200" dirty="0"/>
            </a:br>
            <a:r>
              <a:rPr lang="en-US" sz="2200" dirty="0"/>
              <a:t>it shows energy released</a:t>
            </a:r>
            <a:br>
              <a:rPr lang="en-US" sz="2200" dirty="0"/>
            </a:br>
            <a:r>
              <a:rPr lang="en-US" sz="2200" dirty="0"/>
              <a:t>during phase changes at</a:t>
            </a:r>
            <a:br>
              <a:rPr lang="en-US" sz="2200" dirty="0"/>
            </a:br>
            <a:r>
              <a:rPr lang="en-US" sz="2200" dirty="0"/>
              <a:t>constant temperature</a:t>
            </a:r>
          </a:p>
          <a:p>
            <a:endParaRPr lang="en-US" dirty="0"/>
          </a:p>
          <a:p>
            <a:endParaRPr lang="en-US" dirty="0"/>
          </a:p>
        </p:txBody>
      </p:sp>
      <p:sp>
        <p:nvSpPr>
          <p:cNvPr id="4" name="Slide Number Placeholder 3">
            <a:extLst>
              <a:ext uri="{FF2B5EF4-FFF2-40B4-BE49-F238E27FC236}">
                <a16:creationId xmlns:a16="http://schemas.microsoft.com/office/drawing/2014/main" id="{DF10EDC8-6887-AB8A-4D63-19F3CB5597AB}"/>
              </a:ext>
            </a:extLst>
          </p:cNvPr>
          <p:cNvSpPr>
            <a:spLocks noGrp="1"/>
          </p:cNvSpPr>
          <p:nvPr>
            <p:ph type="sldNum" sz="quarter" idx="10"/>
          </p:nvPr>
        </p:nvSpPr>
        <p:spPr/>
        <p:txBody>
          <a:bodyPr/>
          <a:lstStyle/>
          <a:p>
            <a:fld id="{B434390E-5614-49FD-B636-0EE8DCB870C2}" type="slidenum">
              <a:rPr lang="en-US" smtClean="0"/>
              <a:pPr/>
              <a:t>44</a:t>
            </a:fld>
            <a:endParaRPr lang="en-US" dirty="0"/>
          </a:p>
        </p:txBody>
      </p:sp>
      <p:pic>
        <p:nvPicPr>
          <p:cNvPr id="6" name="Picture 5">
            <a:extLst>
              <a:ext uri="{FF2B5EF4-FFF2-40B4-BE49-F238E27FC236}">
                <a16:creationId xmlns:a16="http://schemas.microsoft.com/office/drawing/2014/main" id="{ABF638E9-367F-D978-5311-911068D8B0BF}"/>
              </a:ext>
            </a:extLst>
          </p:cNvPr>
          <p:cNvPicPr>
            <a:picLocks noChangeAspect="1"/>
          </p:cNvPicPr>
          <p:nvPr/>
        </p:nvPicPr>
        <p:blipFill>
          <a:blip r:embed="rId2"/>
          <a:stretch>
            <a:fillRect/>
          </a:stretch>
        </p:blipFill>
        <p:spPr>
          <a:xfrm>
            <a:off x="4379064" y="3074753"/>
            <a:ext cx="4381113" cy="3276732"/>
          </a:xfrm>
          <a:prstGeom prst="rect">
            <a:avLst/>
          </a:prstGeom>
        </p:spPr>
      </p:pic>
    </p:spTree>
    <p:extLst>
      <p:ext uri="{BB962C8B-B14F-4D97-AF65-F5344CB8AC3E}">
        <p14:creationId xmlns:p14="http://schemas.microsoft.com/office/powerpoint/2010/main" val="1222967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1FC8-4110-FEA9-24B2-06E357425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F259F-5A0E-EB24-D756-24643C79DC10}"/>
              </a:ext>
            </a:extLst>
          </p:cNvPr>
          <p:cNvSpPr>
            <a:spLocks noGrp="1"/>
          </p:cNvSpPr>
          <p:nvPr>
            <p:ph type="title"/>
          </p:nvPr>
        </p:nvSpPr>
        <p:spPr>
          <a:xfrm>
            <a:off x="355599" y="203373"/>
            <a:ext cx="8421512" cy="769441"/>
          </a:xfrm>
        </p:spPr>
        <p:txBody>
          <a:bodyPr/>
          <a:lstStyle/>
          <a:p>
            <a:r>
              <a:rPr lang="en-US" sz="4400" dirty="0"/>
              <a:t>Slide Placeholder for Super-</a:t>
            </a:r>
          </a:p>
        </p:txBody>
      </p:sp>
      <p:sp>
        <p:nvSpPr>
          <p:cNvPr id="3" name="Content Placeholder 2">
            <a:extLst>
              <a:ext uri="{FF2B5EF4-FFF2-40B4-BE49-F238E27FC236}">
                <a16:creationId xmlns:a16="http://schemas.microsoft.com/office/drawing/2014/main" id="{277DEA04-858B-5FF8-6293-84F6CC27956B}"/>
              </a:ext>
            </a:extLst>
          </p:cNvPr>
          <p:cNvSpPr>
            <a:spLocks noGrp="1"/>
          </p:cNvSpPr>
          <p:nvPr>
            <p:ph idx="1"/>
          </p:nvPr>
        </p:nvSpPr>
        <p:spPr>
          <a:xfrm>
            <a:off x="372532" y="1054417"/>
            <a:ext cx="8387645" cy="5215465"/>
          </a:xfrm>
        </p:spPr>
        <p:txBody>
          <a:bodyPr/>
          <a:lstStyle/>
          <a:p>
            <a:r>
              <a:rPr lang="en-US" dirty="0"/>
              <a:t>This slide to be updated to explain superheating and supercooling</a:t>
            </a:r>
            <a:endParaRPr lang="en-US" sz="2200" dirty="0"/>
          </a:p>
          <a:p>
            <a:endParaRPr lang="en-US" dirty="0"/>
          </a:p>
          <a:p>
            <a:endParaRPr lang="en-US" dirty="0"/>
          </a:p>
        </p:txBody>
      </p:sp>
      <p:sp>
        <p:nvSpPr>
          <p:cNvPr id="4" name="Slide Number Placeholder 3">
            <a:extLst>
              <a:ext uri="{FF2B5EF4-FFF2-40B4-BE49-F238E27FC236}">
                <a16:creationId xmlns:a16="http://schemas.microsoft.com/office/drawing/2014/main" id="{E9F585CB-F067-B239-5068-26FCDA3D9B06}"/>
              </a:ext>
            </a:extLst>
          </p:cNvPr>
          <p:cNvSpPr>
            <a:spLocks noGrp="1"/>
          </p:cNvSpPr>
          <p:nvPr>
            <p:ph type="sldNum" sz="quarter" idx="10"/>
          </p:nvPr>
        </p:nvSpPr>
        <p:spPr/>
        <p:txBody>
          <a:bodyPr/>
          <a:lstStyle/>
          <a:p>
            <a:fld id="{B434390E-5614-49FD-B636-0EE8DCB870C2}" type="slidenum">
              <a:rPr lang="en-US" smtClean="0"/>
              <a:pPr/>
              <a:t>45</a:t>
            </a:fld>
            <a:endParaRPr lang="en-US" dirty="0"/>
          </a:p>
        </p:txBody>
      </p:sp>
    </p:spTree>
    <p:extLst>
      <p:ext uri="{BB962C8B-B14F-4D97-AF65-F5344CB8AC3E}">
        <p14:creationId xmlns:p14="http://schemas.microsoft.com/office/powerpoint/2010/main" val="130453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1F28-B023-A296-1BA3-1EFBE847A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35D3B-03FA-EF6E-B1C1-3468A5136FB1}"/>
              </a:ext>
            </a:extLst>
          </p:cNvPr>
          <p:cNvSpPr>
            <a:spLocks noGrp="1"/>
          </p:cNvSpPr>
          <p:nvPr>
            <p:ph type="title"/>
          </p:nvPr>
        </p:nvSpPr>
        <p:spPr>
          <a:xfrm>
            <a:off x="349954" y="344385"/>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E72B200E-2712-CC7A-D180-64547AE50399}"/>
              </a:ext>
            </a:extLst>
          </p:cNvPr>
          <p:cNvSpPr>
            <a:spLocks noGrp="1"/>
          </p:cNvSpPr>
          <p:nvPr>
            <p:ph idx="1"/>
          </p:nvPr>
        </p:nvSpPr>
        <p:spPr>
          <a:xfrm>
            <a:off x="366888" y="1264369"/>
            <a:ext cx="8387645" cy="5215465"/>
          </a:xfrm>
        </p:spPr>
        <p:txBody>
          <a:bodyPr/>
          <a:lstStyle/>
          <a:p>
            <a:pPr marL="0" indent="0">
              <a:buNone/>
            </a:pPr>
            <a:r>
              <a:rPr lang="en-US" dirty="0"/>
              <a:t>Gases</a:t>
            </a:r>
          </a:p>
          <a:p>
            <a:r>
              <a:rPr lang="en-US" sz="2200" dirty="0"/>
              <a:t>Like liquids, particles have</a:t>
            </a:r>
            <a:br>
              <a:rPr lang="en-US" sz="2200" dirty="0"/>
            </a:br>
            <a:r>
              <a:rPr lang="en-US" sz="2200" dirty="0"/>
              <a:t>enough (thermal) energy</a:t>
            </a:r>
            <a:br>
              <a:rPr lang="en-US" sz="2200" dirty="0"/>
            </a:br>
            <a:r>
              <a:rPr lang="en-US" sz="2200" dirty="0"/>
              <a:t>to overcome intermolecular</a:t>
            </a:r>
            <a:br>
              <a:rPr lang="en-US" sz="2200" dirty="0"/>
            </a:br>
            <a:r>
              <a:rPr lang="en-US" sz="2200" dirty="0"/>
              <a:t>interactions &amp; separate from</a:t>
            </a:r>
            <a:br>
              <a:rPr lang="en-US" sz="2200" dirty="0"/>
            </a:br>
            <a:r>
              <a:rPr lang="en-US" sz="2200" dirty="0"/>
              <a:t>each other, moving randomly in space</a:t>
            </a:r>
          </a:p>
          <a:p>
            <a:r>
              <a:rPr lang="en-US" sz="2200" dirty="0"/>
              <a:t>NO definite shape or volume</a:t>
            </a:r>
          </a:p>
          <a:p>
            <a:r>
              <a:rPr lang="en-US" sz="2200" dirty="0"/>
              <a:t>Volume increases by a 1000 times or more</a:t>
            </a:r>
          </a:p>
        </p:txBody>
      </p:sp>
      <p:pic>
        <p:nvPicPr>
          <p:cNvPr id="5" name="Picture 4">
            <a:extLst>
              <a:ext uri="{FF2B5EF4-FFF2-40B4-BE49-F238E27FC236}">
                <a16:creationId xmlns:a16="http://schemas.microsoft.com/office/drawing/2014/main" id="{5D33EB99-BF2D-959C-2237-D11D41430083}"/>
              </a:ext>
            </a:extLst>
          </p:cNvPr>
          <p:cNvPicPr>
            <a:picLocks noChangeAspect="1"/>
          </p:cNvPicPr>
          <p:nvPr/>
        </p:nvPicPr>
        <p:blipFill>
          <a:blip r:embed="rId2"/>
          <a:stretch>
            <a:fillRect/>
          </a:stretch>
        </p:blipFill>
        <p:spPr>
          <a:xfrm>
            <a:off x="5154706" y="1113826"/>
            <a:ext cx="3832091" cy="1938654"/>
          </a:xfrm>
          <a:prstGeom prst="rect">
            <a:avLst/>
          </a:prstGeom>
        </p:spPr>
      </p:pic>
      <p:pic>
        <p:nvPicPr>
          <p:cNvPr id="8" name="Picture 7">
            <a:extLst>
              <a:ext uri="{FF2B5EF4-FFF2-40B4-BE49-F238E27FC236}">
                <a16:creationId xmlns:a16="http://schemas.microsoft.com/office/drawing/2014/main" id="{BEB8CD09-32D6-D328-6DE8-F0788BBF6B62}"/>
              </a:ext>
            </a:extLst>
          </p:cNvPr>
          <p:cNvPicPr>
            <a:picLocks noChangeAspect="1"/>
          </p:cNvPicPr>
          <p:nvPr/>
        </p:nvPicPr>
        <p:blipFill>
          <a:blip r:embed="rId3"/>
          <a:stretch>
            <a:fillRect/>
          </a:stretch>
        </p:blipFill>
        <p:spPr>
          <a:xfrm>
            <a:off x="1482289" y="4387531"/>
            <a:ext cx="5863968" cy="2328107"/>
          </a:xfrm>
          <a:prstGeom prst="rect">
            <a:avLst/>
          </a:prstGeom>
        </p:spPr>
      </p:pic>
      <p:sp>
        <p:nvSpPr>
          <p:cNvPr id="9" name="Slide Number Placeholder 8">
            <a:extLst>
              <a:ext uri="{FF2B5EF4-FFF2-40B4-BE49-F238E27FC236}">
                <a16:creationId xmlns:a16="http://schemas.microsoft.com/office/drawing/2014/main" id="{3A7CA47D-A9C1-8E26-E805-C33C81FF84D9}"/>
              </a:ext>
            </a:extLst>
          </p:cNvPr>
          <p:cNvSpPr>
            <a:spLocks noGrp="1"/>
          </p:cNvSpPr>
          <p:nvPr>
            <p:ph type="sldNum" sz="quarter" idx="10"/>
          </p:nvPr>
        </p:nvSpPr>
        <p:spPr/>
        <p:txBody>
          <a:bodyPr/>
          <a:lstStyle/>
          <a:p>
            <a:fld id="{B434390E-5614-49FD-B636-0EE8DCB870C2}" type="slidenum">
              <a:rPr lang="en-US" smtClean="0"/>
              <a:pPr/>
              <a:t>5</a:t>
            </a:fld>
            <a:endParaRPr lang="en-US" dirty="0"/>
          </a:p>
        </p:txBody>
      </p:sp>
    </p:spTree>
    <p:extLst>
      <p:ext uri="{BB962C8B-B14F-4D97-AF65-F5344CB8AC3E}">
        <p14:creationId xmlns:p14="http://schemas.microsoft.com/office/powerpoint/2010/main" val="18238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F1D7-F5D1-EB83-C487-C6CCDA33F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E5C02-05F5-3AFC-E144-C37B8DA587F6}"/>
              </a:ext>
            </a:extLst>
          </p:cNvPr>
          <p:cNvSpPr>
            <a:spLocks noGrp="1"/>
          </p:cNvSpPr>
          <p:nvPr>
            <p:ph type="title"/>
          </p:nvPr>
        </p:nvSpPr>
        <p:spPr>
          <a:xfrm>
            <a:off x="349955" y="394566"/>
            <a:ext cx="8421512" cy="769441"/>
          </a:xfrm>
        </p:spPr>
        <p:txBody>
          <a:bodyPr/>
          <a:lstStyle/>
          <a:p>
            <a:r>
              <a:rPr lang="en-US" sz="4400" dirty="0"/>
              <a:t>Water</a:t>
            </a:r>
          </a:p>
        </p:txBody>
      </p:sp>
      <p:sp>
        <p:nvSpPr>
          <p:cNvPr id="3" name="Content Placeholder 2">
            <a:extLst>
              <a:ext uri="{FF2B5EF4-FFF2-40B4-BE49-F238E27FC236}">
                <a16:creationId xmlns:a16="http://schemas.microsoft.com/office/drawing/2014/main" id="{EEDE3667-9E14-C54F-8F5B-990ABF664124}"/>
              </a:ext>
            </a:extLst>
          </p:cNvPr>
          <p:cNvSpPr>
            <a:spLocks noGrp="1"/>
          </p:cNvSpPr>
          <p:nvPr>
            <p:ph idx="1"/>
          </p:nvPr>
        </p:nvSpPr>
        <p:spPr/>
        <p:txBody>
          <a:bodyPr/>
          <a:lstStyle/>
          <a:p>
            <a:r>
              <a:rPr lang="en-US" dirty="0"/>
              <a:t>The liquid of life, </a:t>
            </a:r>
            <a:br>
              <a:rPr lang="en-US" dirty="0"/>
            </a:br>
            <a:r>
              <a:rPr lang="en-US" dirty="0"/>
              <a:t>the “universal solvent”</a:t>
            </a:r>
          </a:p>
          <a:p>
            <a:r>
              <a:rPr lang="en-US" dirty="0"/>
              <a:t>The density of ice is lower</a:t>
            </a:r>
            <a:br>
              <a:rPr lang="en-US" dirty="0"/>
            </a:br>
            <a:r>
              <a:rPr lang="en-US" dirty="0"/>
              <a:t>than for water</a:t>
            </a:r>
          </a:p>
          <a:p>
            <a:r>
              <a:rPr lang="en-US" dirty="0"/>
              <a:t>Water also absorbs and </a:t>
            </a:r>
            <a:br>
              <a:rPr lang="en-US" dirty="0"/>
            </a:br>
            <a:r>
              <a:rPr lang="en-US" dirty="0"/>
              <a:t>releases energy (as heat) without large changes in</a:t>
            </a:r>
            <a:br>
              <a:rPr lang="en-US" dirty="0"/>
            </a:br>
            <a:r>
              <a:rPr lang="en-US" dirty="0"/>
              <a:t>temperature, unlike solid metals like steel, made</a:t>
            </a:r>
            <a:br>
              <a:rPr lang="en-US" dirty="0"/>
            </a:br>
            <a:r>
              <a:rPr lang="en-US" dirty="0"/>
              <a:t>up of element iron (Fe)</a:t>
            </a:r>
          </a:p>
          <a:p>
            <a:pPr marL="0" indent="0">
              <a:buNone/>
            </a:pPr>
            <a:endParaRPr lang="en-US" dirty="0"/>
          </a:p>
        </p:txBody>
      </p:sp>
      <p:graphicFrame>
        <p:nvGraphicFramePr>
          <p:cNvPr id="4" name="Table 3">
            <a:extLst>
              <a:ext uri="{FF2B5EF4-FFF2-40B4-BE49-F238E27FC236}">
                <a16:creationId xmlns:a16="http://schemas.microsoft.com/office/drawing/2014/main" id="{320167E5-8FE6-12D2-F9D7-37A074F15F22}"/>
              </a:ext>
            </a:extLst>
          </p:cNvPr>
          <p:cNvGraphicFramePr>
            <a:graphicFrameLocks noGrp="1"/>
          </p:cNvGraphicFramePr>
          <p:nvPr>
            <p:extLst>
              <p:ext uri="{D42A27DB-BD31-4B8C-83A1-F6EECF244321}">
                <p14:modId xmlns:p14="http://schemas.microsoft.com/office/powerpoint/2010/main" val="2219567595"/>
              </p:ext>
            </p:extLst>
          </p:nvPr>
        </p:nvGraphicFramePr>
        <p:xfrm>
          <a:off x="4903697" y="1414929"/>
          <a:ext cx="3980327" cy="1694159"/>
        </p:xfrm>
        <a:graphic>
          <a:graphicData uri="http://schemas.openxmlformats.org/drawingml/2006/table">
            <a:tbl>
              <a:tblPr firstRow="1" bandRow="1">
                <a:tableStyleId>{073A0DAA-6AF3-43AB-8588-CEC1D06C72B9}</a:tableStyleId>
              </a:tblPr>
              <a:tblGrid>
                <a:gridCol w="1559856">
                  <a:extLst>
                    <a:ext uri="{9D8B030D-6E8A-4147-A177-3AD203B41FA5}">
                      <a16:colId xmlns:a16="http://schemas.microsoft.com/office/drawing/2014/main" val="4217568825"/>
                    </a:ext>
                  </a:extLst>
                </a:gridCol>
                <a:gridCol w="1138518">
                  <a:extLst>
                    <a:ext uri="{9D8B030D-6E8A-4147-A177-3AD203B41FA5}">
                      <a16:colId xmlns:a16="http://schemas.microsoft.com/office/drawing/2014/main" val="89508976"/>
                    </a:ext>
                  </a:extLst>
                </a:gridCol>
                <a:gridCol w="1281953">
                  <a:extLst>
                    <a:ext uri="{9D8B030D-6E8A-4147-A177-3AD203B41FA5}">
                      <a16:colId xmlns:a16="http://schemas.microsoft.com/office/drawing/2014/main" val="967342141"/>
                    </a:ext>
                  </a:extLst>
                </a:gridCol>
              </a:tblGrid>
              <a:tr h="596879">
                <a:tc>
                  <a:txBody>
                    <a:bodyPr/>
                    <a:lstStyle/>
                    <a:p>
                      <a:r>
                        <a:rPr lang="en-US" dirty="0"/>
                        <a:t>Substance</a:t>
                      </a:r>
                    </a:p>
                  </a:txBody>
                  <a:tcPr anchor="b"/>
                </a:tc>
                <a:tc>
                  <a:txBody>
                    <a:bodyPr/>
                    <a:lstStyle/>
                    <a:p>
                      <a:pPr algn="ctr"/>
                      <a:r>
                        <a:rPr lang="en-US" sz="1600" dirty="0"/>
                        <a:t>Melting Point</a:t>
                      </a:r>
                    </a:p>
                  </a:txBody>
                  <a:tcPr anchor="b"/>
                </a:tc>
                <a:tc>
                  <a:txBody>
                    <a:bodyPr/>
                    <a:lstStyle/>
                    <a:p>
                      <a:pPr algn="ctr"/>
                      <a:r>
                        <a:rPr lang="en-US" sz="1600" dirty="0"/>
                        <a:t>Boiling Point</a:t>
                      </a:r>
                    </a:p>
                  </a:txBody>
                  <a:tcPr anchor="b"/>
                </a:tc>
                <a:extLst>
                  <a:ext uri="{0D108BD9-81ED-4DB2-BD59-A6C34878D82A}">
                    <a16:rowId xmlns:a16="http://schemas.microsoft.com/office/drawing/2014/main" val="792438173"/>
                  </a:ext>
                </a:extLst>
              </a:tr>
              <a:tr h="347767">
                <a:tc>
                  <a:txBody>
                    <a:bodyPr/>
                    <a:lstStyle/>
                    <a:p>
                      <a:r>
                        <a:rPr lang="en-US" b="1" dirty="0"/>
                        <a:t>water</a:t>
                      </a:r>
                    </a:p>
                  </a:txBody>
                  <a:tcPr/>
                </a:tc>
                <a:tc>
                  <a:txBody>
                    <a:bodyPr/>
                    <a:lstStyle/>
                    <a:p>
                      <a:pPr algn="ctr"/>
                      <a:r>
                        <a:rPr lang="en-US" b="1" dirty="0"/>
                        <a:t>0°C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100°C</a:t>
                      </a:r>
                    </a:p>
                  </a:txBody>
                  <a:tcPr/>
                </a:tc>
                <a:extLst>
                  <a:ext uri="{0D108BD9-81ED-4DB2-BD59-A6C34878D82A}">
                    <a16:rowId xmlns:a16="http://schemas.microsoft.com/office/drawing/2014/main" val="1175790087"/>
                  </a:ext>
                </a:extLst>
              </a:tr>
              <a:tr h="347767">
                <a:tc>
                  <a:txBody>
                    <a:bodyPr/>
                    <a:lstStyle/>
                    <a:p>
                      <a:r>
                        <a:rPr lang="en-US" b="1" dirty="0"/>
                        <a:t>ammonia</a:t>
                      </a:r>
                    </a:p>
                  </a:txBody>
                  <a:tcPr/>
                </a:tc>
                <a:tc>
                  <a:txBody>
                    <a:bodyPr/>
                    <a:lstStyle/>
                    <a:p>
                      <a:pPr algn="ctr"/>
                      <a:r>
                        <a:rPr lang="en-US" b="1" dirty="0"/>
                        <a:t>–78°C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–33°C</a:t>
                      </a:r>
                    </a:p>
                  </a:txBody>
                  <a:tcPr/>
                </a:tc>
                <a:extLst>
                  <a:ext uri="{0D108BD9-81ED-4DB2-BD59-A6C34878D82A}">
                    <a16:rowId xmlns:a16="http://schemas.microsoft.com/office/drawing/2014/main" val="3347284248"/>
                  </a:ext>
                </a:extLst>
              </a:tr>
              <a:tr h="347767">
                <a:tc>
                  <a:txBody>
                    <a:bodyPr/>
                    <a:lstStyle/>
                    <a:p>
                      <a:r>
                        <a:rPr lang="en-US" b="1" dirty="0"/>
                        <a:t>Methane</a:t>
                      </a:r>
                    </a:p>
                  </a:txBody>
                  <a:tcPr/>
                </a:tc>
                <a:tc>
                  <a:txBody>
                    <a:bodyPr/>
                    <a:lstStyle/>
                    <a:p>
                      <a:pPr algn="ctr"/>
                      <a:r>
                        <a:rPr lang="en-US" b="1" dirty="0"/>
                        <a:t>–182°C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–162°C</a:t>
                      </a:r>
                    </a:p>
                  </a:txBody>
                  <a:tcPr/>
                </a:tc>
                <a:extLst>
                  <a:ext uri="{0D108BD9-81ED-4DB2-BD59-A6C34878D82A}">
                    <a16:rowId xmlns:a16="http://schemas.microsoft.com/office/drawing/2014/main" val="1713215468"/>
                  </a:ext>
                </a:extLst>
              </a:tr>
            </a:tbl>
          </a:graphicData>
        </a:graphic>
      </p:graphicFrame>
      <p:sp>
        <p:nvSpPr>
          <p:cNvPr id="5" name="Slide Number Placeholder 4">
            <a:extLst>
              <a:ext uri="{FF2B5EF4-FFF2-40B4-BE49-F238E27FC236}">
                <a16:creationId xmlns:a16="http://schemas.microsoft.com/office/drawing/2014/main" id="{FB49865C-29E6-B007-6C5D-E0A1DE6CB6A8}"/>
              </a:ext>
            </a:extLst>
          </p:cNvPr>
          <p:cNvSpPr>
            <a:spLocks noGrp="1"/>
          </p:cNvSpPr>
          <p:nvPr>
            <p:ph type="sldNum" sz="quarter" idx="10"/>
          </p:nvPr>
        </p:nvSpPr>
        <p:spPr/>
        <p:txBody>
          <a:bodyPr/>
          <a:lstStyle/>
          <a:p>
            <a:fld id="{B434390E-5614-49FD-B636-0EE8DCB870C2}" type="slidenum">
              <a:rPr lang="en-US" smtClean="0"/>
              <a:pPr/>
              <a:t>6</a:t>
            </a:fld>
            <a:endParaRPr lang="en-US" dirty="0"/>
          </a:p>
        </p:txBody>
      </p:sp>
    </p:spTree>
    <p:extLst>
      <p:ext uri="{BB962C8B-B14F-4D97-AF65-F5344CB8AC3E}">
        <p14:creationId xmlns:p14="http://schemas.microsoft.com/office/powerpoint/2010/main" val="342293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94CB-2BB4-6AE7-749B-176A3EEF7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24545-CC36-49C9-3A51-A8EFF3E437B9}"/>
              </a:ext>
            </a:extLst>
          </p:cNvPr>
          <p:cNvSpPr>
            <a:spLocks noGrp="1"/>
          </p:cNvSpPr>
          <p:nvPr>
            <p:ph type="title"/>
          </p:nvPr>
        </p:nvSpPr>
        <p:spPr>
          <a:xfrm>
            <a:off x="349955" y="394566"/>
            <a:ext cx="8421512" cy="769441"/>
          </a:xfrm>
        </p:spPr>
        <p:txBody>
          <a:bodyPr/>
          <a:lstStyle/>
          <a:p>
            <a:r>
              <a:rPr lang="en-US" sz="4400" dirty="0"/>
              <a:t>Some Terms, Definitions</a:t>
            </a:r>
          </a:p>
        </p:txBody>
      </p:sp>
      <p:sp>
        <p:nvSpPr>
          <p:cNvPr id="3" name="Content Placeholder 2">
            <a:extLst>
              <a:ext uri="{FF2B5EF4-FFF2-40B4-BE49-F238E27FC236}">
                <a16:creationId xmlns:a16="http://schemas.microsoft.com/office/drawing/2014/main" id="{5118D6EB-0DFA-006E-517B-334E34F51E3E}"/>
              </a:ext>
            </a:extLst>
          </p:cNvPr>
          <p:cNvSpPr>
            <a:spLocks noGrp="1"/>
          </p:cNvSpPr>
          <p:nvPr>
            <p:ph idx="1"/>
          </p:nvPr>
        </p:nvSpPr>
        <p:spPr/>
        <p:txBody>
          <a:bodyPr/>
          <a:lstStyle/>
          <a:p>
            <a:r>
              <a:rPr lang="en-US" dirty="0"/>
              <a:t>In the topics on surface tension, viscosity and capillary action to be discussed, certain terms should be understood</a:t>
            </a:r>
          </a:p>
          <a:p>
            <a:r>
              <a:rPr lang="en-US" dirty="0">
                <a:solidFill>
                  <a:srgbClr val="00FF00"/>
                </a:solidFill>
              </a:rPr>
              <a:t>Cohesion</a:t>
            </a:r>
            <a:r>
              <a:rPr lang="en-US" dirty="0"/>
              <a:t> describes the </a:t>
            </a:r>
            <a:r>
              <a:rPr lang="en-US" dirty="0">
                <a:solidFill>
                  <a:srgbClr val="FFFF00"/>
                </a:solidFill>
              </a:rPr>
              <a:t>force</a:t>
            </a:r>
            <a:r>
              <a:rPr lang="en-US" dirty="0"/>
              <a:t> or </a:t>
            </a:r>
            <a:r>
              <a:rPr lang="en-US" dirty="0">
                <a:solidFill>
                  <a:srgbClr val="FFFF00"/>
                </a:solidFill>
              </a:rPr>
              <a:t>attraction</a:t>
            </a:r>
            <a:r>
              <a:rPr lang="en-US" dirty="0"/>
              <a:t> of </a:t>
            </a:r>
            <a:r>
              <a:rPr lang="en-US" dirty="0">
                <a:solidFill>
                  <a:schemeClr val="accent1">
                    <a:lumMod val="60000"/>
                    <a:lumOff val="40000"/>
                  </a:schemeClr>
                </a:solidFill>
              </a:rPr>
              <a:t>molecules</a:t>
            </a:r>
            <a:r>
              <a:rPr lang="en-US" dirty="0"/>
              <a:t> of the </a:t>
            </a:r>
            <a:r>
              <a:rPr lang="en-US" dirty="0">
                <a:solidFill>
                  <a:srgbClr val="FFFF00"/>
                </a:solidFill>
              </a:rPr>
              <a:t>same kind/identity</a:t>
            </a:r>
            <a:r>
              <a:rPr lang="en-US" dirty="0"/>
              <a:t> to each other. This describes how H</a:t>
            </a:r>
            <a:r>
              <a:rPr lang="en-US" baseline="-25000" dirty="0"/>
              <a:t>2</a:t>
            </a:r>
            <a:r>
              <a:rPr lang="en-US" dirty="0"/>
              <a:t>O (water) molecules will create a water droplet. Verb infinitive: </a:t>
            </a:r>
            <a:r>
              <a:rPr lang="en-US" dirty="0">
                <a:solidFill>
                  <a:srgbClr val="FFFF00"/>
                </a:solidFill>
              </a:rPr>
              <a:t>to cohere</a:t>
            </a:r>
          </a:p>
          <a:p>
            <a:r>
              <a:rPr lang="en-US" dirty="0">
                <a:solidFill>
                  <a:srgbClr val="00FF00"/>
                </a:solidFill>
              </a:rPr>
              <a:t>Adhesion</a:t>
            </a:r>
            <a:r>
              <a:rPr lang="en-US" dirty="0"/>
              <a:t> describes the </a:t>
            </a:r>
            <a:r>
              <a:rPr lang="en-US" dirty="0">
                <a:solidFill>
                  <a:srgbClr val="FFFF00"/>
                </a:solidFill>
              </a:rPr>
              <a:t>force</a:t>
            </a:r>
            <a:r>
              <a:rPr lang="en-US" dirty="0"/>
              <a:t> or </a:t>
            </a:r>
            <a:r>
              <a:rPr lang="en-US" dirty="0">
                <a:solidFill>
                  <a:srgbClr val="FFFF00"/>
                </a:solidFill>
              </a:rPr>
              <a:t>attraction</a:t>
            </a:r>
            <a:r>
              <a:rPr lang="en-US" dirty="0"/>
              <a:t> of </a:t>
            </a:r>
            <a:r>
              <a:rPr lang="en-US" dirty="0">
                <a:solidFill>
                  <a:schemeClr val="accent1">
                    <a:lumMod val="60000"/>
                    <a:lumOff val="40000"/>
                  </a:schemeClr>
                </a:solidFill>
              </a:rPr>
              <a:t>molecules</a:t>
            </a:r>
            <a:r>
              <a:rPr lang="en-US" dirty="0"/>
              <a:t> of different kind/identity to each other, such as when H</a:t>
            </a:r>
            <a:r>
              <a:rPr lang="en-US" baseline="-25000" dirty="0"/>
              <a:t>2</a:t>
            </a:r>
            <a:r>
              <a:rPr lang="en-US" dirty="0"/>
              <a:t>O (water) sticks to sides of glass. Verb infinitive: </a:t>
            </a:r>
            <a:r>
              <a:rPr lang="en-US" dirty="0">
                <a:solidFill>
                  <a:srgbClr val="FFFF00"/>
                </a:solidFill>
              </a:rPr>
              <a:t>to adhere</a:t>
            </a:r>
          </a:p>
          <a:p>
            <a:pPr marL="0" indent="0">
              <a:buNone/>
            </a:pPr>
            <a:endParaRPr lang="en-US" dirty="0"/>
          </a:p>
        </p:txBody>
      </p:sp>
      <p:sp>
        <p:nvSpPr>
          <p:cNvPr id="5" name="Slide Number Placeholder 4">
            <a:extLst>
              <a:ext uri="{FF2B5EF4-FFF2-40B4-BE49-F238E27FC236}">
                <a16:creationId xmlns:a16="http://schemas.microsoft.com/office/drawing/2014/main" id="{6ED3E9BE-B1C0-B54E-A410-D5CACCBB8C3E}"/>
              </a:ext>
            </a:extLst>
          </p:cNvPr>
          <p:cNvSpPr>
            <a:spLocks noGrp="1"/>
          </p:cNvSpPr>
          <p:nvPr>
            <p:ph type="sldNum" sz="quarter" idx="10"/>
          </p:nvPr>
        </p:nvSpPr>
        <p:spPr/>
        <p:txBody>
          <a:bodyPr/>
          <a:lstStyle/>
          <a:p>
            <a:fld id="{B434390E-5614-49FD-B636-0EE8DCB870C2}" type="slidenum">
              <a:rPr lang="en-US" smtClean="0"/>
              <a:pPr/>
              <a:t>7</a:t>
            </a:fld>
            <a:endParaRPr lang="en-US" dirty="0"/>
          </a:p>
        </p:txBody>
      </p:sp>
    </p:spTree>
    <p:extLst>
      <p:ext uri="{BB962C8B-B14F-4D97-AF65-F5344CB8AC3E}">
        <p14:creationId xmlns:p14="http://schemas.microsoft.com/office/powerpoint/2010/main" val="36131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66A9-7ED3-EA39-8300-FA617E1B5B54}"/>
              </a:ext>
            </a:extLst>
          </p:cNvPr>
          <p:cNvSpPr>
            <a:spLocks noGrp="1"/>
          </p:cNvSpPr>
          <p:nvPr>
            <p:ph type="title"/>
          </p:nvPr>
        </p:nvSpPr>
        <p:spPr>
          <a:xfrm>
            <a:off x="338666" y="310445"/>
            <a:ext cx="8421512" cy="830997"/>
          </a:xfrm>
        </p:spPr>
        <p:txBody>
          <a:bodyPr/>
          <a:lstStyle/>
          <a:p>
            <a:r>
              <a:rPr lang="en-US" dirty="0"/>
              <a:t>Surface Tension</a:t>
            </a:r>
          </a:p>
        </p:txBody>
      </p:sp>
      <p:sp>
        <p:nvSpPr>
          <p:cNvPr id="3" name="Content Placeholder 2">
            <a:extLst>
              <a:ext uri="{FF2B5EF4-FFF2-40B4-BE49-F238E27FC236}">
                <a16:creationId xmlns:a16="http://schemas.microsoft.com/office/drawing/2014/main" id="{F5454DED-26EC-385C-3381-22C8737D250A}"/>
              </a:ext>
            </a:extLst>
          </p:cNvPr>
          <p:cNvSpPr>
            <a:spLocks noGrp="1"/>
          </p:cNvSpPr>
          <p:nvPr>
            <p:ph idx="1"/>
          </p:nvPr>
        </p:nvSpPr>
        <p:spPr>
          <a:xfrm>
            <a:off x="372533" y="1272988"/>
            <a:ext cx="8387645" cy="5274567"/>
          </a:xfrm>
        </p:spPr>
        <p:txBody>
          <a:bodyPr/>
          <a:lstStyle/>
          <a:p>
            <a:r>
              <a:rPr lang="en-US" sz="2200" dirty="0">
                <a:solidFill>
                  <a:srgbClr val="00FF00"/>
                </a:solidFill>
              </a:rPr>
              <a:t>Surface tension </a:t>
            </a:r>
            <a:r>
              <a:rPr lang="en-US" sz="2200" dirty="0"/>
              <a:t>is the property of a liquid's surface to resist an external force by minimizing its surface area, caused by the cohesive (intermolecular) forces between liquid molecules that are imbalanced at the surface</a:t>
            </a:r>
          </a:p>
          <a:p>
            <a:r>
              <a:rPr lang="en-US" sz="2200" dirty="0"/>
              <a:t>Water has a high surface tension: it explains why water forms droplets form on a waxy surface (leaves, car bodies) rather than spread themselves thin</a:t>
            </a:r>
          </a:p>
          <a:p>
            <a:r>
              <a:rPr lang="en-US" sz="2200" dirty="0"/>
              <a:t>Minimizing surface area: explains</a:t>
            </a:r>
            <a:br>
              <a:rPr lang="en-US" sz="2200" dirty="0"/>
            </a:br>
            <a:r>
              <a:rPr lang="en-US" sz="2200" dirty="0"/>
              <a:t>why water forms spherical droplets</a:t>
            </a:r>
            <a:br>
              <a:rPr lang="en-US" sz="2200" dirty="0"/>
            </a:br>
            <a:r>
              <a:rPr lang="en-US" sz="2200" dirty="0"/>
              <a:t>because sphere is smallest</a:t>
            </a:r>
            <a:br>
              <a:rPr lang="en-US" sz="2200" dirty="0"/>
            </a:br>
            <a:r>
              <a:rPr lang="en-US" sz="2200" dirty="0"/>
              <a:t>possible surface area for any</a:t>
            </a:r>
            <a:br>
              <a:rPr lang="en-US" sz="2200" dirty="0"/>
            </a:br>
            <a:r>
              <a:rPr lang="en-US" sz="2200" dirty="0"/>
              <a:t>volume</a:t>
            </a:r>
          </a:p>
        </p:txBody>
      </p:sp>
      <p:pic>
        <p:nvPicPr>
          <p:cNvPr id="5" name="Picture 4">
            <a:extLst>
              <a:ext uri="{FF2B5EF4-FFF2-40B4-BE49-F238E27FC236}">
                <a16:creationId xmlns:a16="http://schemas.microsoft.com/office/drawing/2014/main" id="{F1EE9D5B-8829-BE3A-579F-3032FF2EE4AB}"/>
              </a:ext>
            </a:extLst>
          </p:cNvPr>
          <p:cNvPicPr>
            <a:picLocks noChangeAspect="1"/>
          </p:cNvPicPr>
          <p:nvPr/>
        </p:nvPicPr>
        <p:blipFill>
          <a:blip r:embed="rId2"/>
          <a:stretch>
            <a:fillRect/>
          </a:stretch>
        </p:blipFill>
        <p:spPr>
          <a:xfrm>
            <a:off x="5783181" y="3942104"/>
            <a:ext cx="3110347" cy="2605451"/>
          </a:xfrm>
          <a:prstGeom prst="rect">
            <a:avLst/>
          </a:prstGeom>
        </p:spPr>
      </p:pic>
      <p:sp>
        <p:nvSpPr>
          <p:cNvPr id="8" name="Slide Number Placeholder 7">
            <a:extLst>
              <a:ext uri="{FF2B5EF4-FFF2-40B4-BE49-F238E27FC236}">
                <a16:creationId xmlns:a16="http://schemas.microsoft.com/office/drawing/2014/main" id="{70407C49-26D9-4C91-E60C-724208251E66}"/>
              </a:ext>
            </a:extLst>
          </p:cNvPr>
          <p:cNvSpPr>
            <a:spLocks noGrp="1"/>
          </p:cNvSpPr>
          <p:nvPr>
            <p:ph type="sldNum" sz="quarter" idx="10"/>
          </p:nvPr>
        </p:nvSpPr>
        <p:spPr/>
        <p:txBody>
          <a:bodyPr/>
          <a:lstStyle/>
          <a:p>
            <a:fld id="{B434390E-5614-49FD-B636-0EE8DCB870C2}" type="slidenum">
              <a:rPr lang="en-US" smtClean="0"/>
              <a:pPr/>
              <a:t>8</a:t>
            </a:fld>
            <a:endParaRPr lang="en-US" dirty="0"/>
          </a:p>
        </p:txBody>
      </p:sp>
    </p:spTree>
    <p:extLst>
      <p:ext uri="{BB962C8B-B14F-4D97-AF65-F5344CB8AC3E}">
        <p14:creationId xmlns:p14="http://schemas.microsoft.com/office/powerpoint/2010/main" val="1596316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609AC-499A-86AB-C7EA-EE3CF4E9C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130B5-8B25-60F1-1D59-D3963B22B3F6}"/>
              </a:ext>
            </a:extLst>
          </p:cNvPr>
          <p:cNvSpPr>
            <a:spLocks noGrp="1"/>
          </p:cNvSpPr>
          <p:nvPr>
            <p:ph type="title"/>
          </p:nvPr>
        </p:nvSpPr>
        <p:spPr>
          <a:xfrm>
            <a:off x="338666" y="310445"/>
            <a:ext cx="8421512" cy="830997"/>
          </a:xfrm>
        </p:spPr>
        <p:txBody>
          <a:bodyPr/>
          <a:lstStyle/>
          <a:p>
            <a:r>
              <a:rPr lang="en-US" dirty="0"/>
              <a:t>Surface Tension UNITS</a:t>
            </a:r>
          </a:p>
        </p:txBody>
      </p:sp>
      <p:sp>
        <p:nvSpPr>
          <p:cNvPr id="3" name="Content Placeholder 2">
            <a:extLst>
              <a:ext uri="{FF2B5EF4-FFF2-40B4-BE49-F238E27FC236}">
                <a16:creationId xmlns:a16="http://schemas.microsoft.com/office/drawing/2014/main" id="{EBC129E9-88AE-0C7B-055D-1660CE1DF9F4}"/>
              </a:ext>
            </a:extLst>
          </p:cNvPr>
          <p:cNvSpPr>
            <a:spLocks noGrp="1"/>
          </p:cNvSpPr>
          <p:nvPr>
            <p:ph idx="1"/>
          </p:nvPr>
        </p:nvSpPr>
        <p:spPr>
          <a:xfrm>
            <a:off x="372533" y="1272988"/>
            <a:ext cx="8387645" cy="2392361"/>
          </a:xfrm>
        </p:spPr>
        <p:txBody>
          <a:bodyPr/>
          <a:lstStyle/>
          <a:p>
            <a:r>
              <a:rPr lang="en-US" sz="2000" dirty="0"/>
              <a:t>Surface tension is a </a:t>
            </a:r>
            <a:r>
              <a:rPr lang="en-US" sz="2000" dirty="0">
                <a:solidFill>
                  <a:srgbClr val="FFFF00"/>
                </a:solidFill>
              </a:rPr>
              <a:t>quantity</a:t>
            </a:r>
            <a:r>
              <a:rPr lang="en-US" sz="2000" dirty="0"/>
              <a:t> with </a:t>
            </a:r>
            <a:r>
              <a:rPr lang="en-US" sz="2000" dirty="0">
                <a:solidFill>
                  <a:schemeClr val="accent1">
                    <a:lumMod val="60000"/>
                    <a:lumOff val="40000"/>
                  </a:schemeClr>
                </a:solidFill>
              </a:rPr>
              <a:t>units</a:t>
            </a:r>
            <a:r>
              <a:rPr lang="en-US" sz="2000" dirty="0"/>
              <a:t> of </a:t>
            </a:r>
            <a:r>
              <a:rPr lang="en-US" sz="2000" dirty="0">
                <a:solidFill>
                  <a:srgbClr val="FFC000"/>
                </a:solidFill>
              </a:rPr>
              <a:t>joules</a:t>
            </a:r>
            <a:r>
              <a:rPr lang="en-US" sz="2000" dirty="0"/>
              <a:t> (</a:t>
            </a:r>
            <a:r>
              <a:rPr lang="en-US" sz="2000" dirty="0">
                <a:solidFill>
                  <a:srgbClr val="FFC000"/>
                </a:solidFill>
              </a:rPr>
              <a:t>J</a:t>
            </a:r>
            <a:r>
              <a:rPr lang="en-US" sz="2000" dirty="0"/>
              <a:t>) per square meter (</a:t>
            </a:r>
            <a:r>
              <a:rPr lang="en-US" sz="2000" dirty="0">
                <a:solidFill>
                  <a:srgbClr val="FFC000"/>
                </a:solidFill>
              </a:rPr>
              <a:t>m</a:t>
            </a:r>
            <a:r>
              <a:rPr lang="en-US" sz="2000" baseline="30000" dirty="0">
                <a:solidFill>
                  <a:srgbClr val="FFC000"/>
                </a:solidFill>
              </a:rPr>
              <a:t>2</a:t>
            </a:r>
            <a:r>
              <a:rPr lang="en-US" sz="2000" dirty="0"/>
              <a:t>):  </a:t>
            </a:r>
            <a:r>
              <a:rPr lang="en-US" sz="2000" dirty="0">
                <a:solidFill>
                  <a:srgbClr val="FFC000"/>
                </a:solidFill>
              </a:rPr>
              <a:t>J / m</a:t>
            </a:r>
            <a:r>
              <a:rPr lang="en-US" sz="2000" baseline="30000" dirty="0">
                <a:solidFill>
                  <a:srgbClr val="FFC000"/>
                </a:solidFill>
              </a:rPr>
              <a:t>2</a:t>
            </a:r>
            <a:r>
              <a:rPr lang="en-US" sz="2000" dirty="0">
                <a:solidFill>
                  <a:srgbClr val="FFC000"/>
                </a:solidFill>
              </a:rPr>
              <a:t>  </a:t>
            </a:r>
            <a:r>
              <a:rPr lang="en-US" sz="2000" dirty="0"/>
              <a:t>OR </a:t>
            </a:r>
            <a:br>
              <a:rPr lang="en-US" sz="2000" dirty="0"/>
            </a:br>
            <a:r>
              <a:rPr lang="en-US" sz="2000" dirty="0">
                <a:solidFill>
                  <a:srgbClr val="FFC000"/>
                </a:solidFill>
              </a:rPr>
              <a:t>dyne</a:t>
            </a:r>
            <a:r>
              <a:rPr lang="en-US" sz="2000" dirty="0"/>
              <a:t> (</a:t>
            </a:r>
            <a:r>
              <a:rPr lang="en-US" sz="2000" dirty="0" err="1">
                <a:solidFill>
                  <a:srgbClr val="FFC000"/>
                </a:solidFill>
              </a:rPr>
              <a:t>dyn</a:t>
            </a:r>
            <a:r>
              <a:rPr lang="en-US" sz="2000" dirty="0"/>
              <a:t>) per </a:t>
            </a:r>
            <a:r>
              <a:rPr lang="en-US" sz="2000" dirty="0">
                <a:solidFill>
                  <a:srgbClr val="FFC000"/>
                </a:solidFill>
              </a:rPr>
              <a:t>centimeter</a:t>
            </a:r>
            <a:r>
              <a:rPr lang="en-US" sz="2000" dirty="0"/>
              <a:t> (</a:t>
            </a:r>
            <a:r>
              <a:rPr lang="en-US" sz="2000" dirty="0">
                <a:solidFill>
                  <a:srgbClr val="FFC000"/>
                </a:solidFill>
              </a:rPr>
              <a:t>cm</a:t>
            </a:r>
            <a:r>
              <a:rPr lang="en-US" sz="2000" dirty="0"/>
              <a:t>):  </a:t>
            </a:r>
            <a:r>
              <a:rPr lang="en-US" sz="2000" dirty="0" err="1">
                <a:solidFill>
                  <a:srgbClr val="FFC000"/>
                </a:solidFill>
              </a:rPr>
              <a:t>dyn</a:t>
            </a:r>
            <a:r>
              <a:rPr lang="en-US" sz="2000" dirty="0">
                <a:solidFill>
                  <a:srgbClr val="FFC000"/>
                </a:solidFill>
              </a:rPr>
              <a:t>/cm</a:t>
            </a:r>
          </a:p>
          <a:p>
            <a:r>
              <a:rPr lang="en-US" sz="2000" dirty="0"/>
              <a:t>The </a:t>
            </a:r>
            <a:r>
              <a:rPr lang="en-US" sz="2000" dirty="0">
                <a:solidFill>
                  <a:srgbClr val="FFFF00"/>
                </a:solidFill>
              </a:rPr>
              <a:t>joule</a:t>
            </a:r>
            <a:r>
              <a:rPr lang="en-US" sz="2000" dirty="0"/>
              <a:t> is measure of </a:t>
            </a:r>
            <a:r>
              <a:rPr lang="en-US" sz="2000" b="1" dirty="0">
                <a:solidFill>
                  <a:schemeClr val="accent1">
                    <a:lumMod val="60000"/>
                    <a:lumOff val="40000"/>
                  </a:schemeClr>
                </a:solidFill>
              </a:rPr>
              <a:t>energy</a:t>
            </a:r>
            <a:r>
              <a:rPr lang="en-US" sz="2000" dirty="0"/>
              <a:t> while the </a:t>
            </a:r>
            <a:r>
              <a:rPr lang="en-US" sz="2000" dirty="0">
                <a:solidFill>
                  <a:srgbClr val="FFFF00"/>
                </a:solidFill>
              </a:rPr>
              <a:t>dyne</a:t>
            </a:r>
            <a:r>
              <a:rPr lang="en-US" sz="2000" dirty="0"/>
              <a:t> and the </a:t>
            </a:r>
            <a:r>
              <a:rPr lang="en-US" sz="2000" dirty="0">
                <a:solidFill>
                  <a:srgbClr val="FFC000"/>
                </a:solidFill>
              </a:rPr>
              <a:t>newton</a:t>
            </a:r>
            <a:r>
              <a:rPr lang="en-US" sz="2000" dirty="0"/>
              <a:t> [</a:t>
            </a:r>
            <a:r>
              <a:rPr lang="en-US" sz="2000" dirty="0">
                <a:solidFill>
                  <a:srgbClr val="FFC000"/>
                </a:solidFill>
              </a:rPr>
              <a:t>N</a:t>
            </a:r>
            <a:r>
              <a:rPr lang="en-US" sz="2000" dirty="0"/>
              <a:t>] (1 </a:t>
            </a:r>
            <a:r>
              <a:rPr lang="en-US" sz="2000" dirty="0">
                <a:solidFill>
                  <a:srgbClr val="FFC000"/>
                </a:solidFill>
              </a:rPr>
              <a:t>N</a:t>
            </a:r>
            <a:r>
              <a:rPr lang="en-US" sz="2000" dirty="0"/>
              <a:t> = 100,000 </a:t>
            </a:r>
            <a:r>
              <a:rPr lang="en-US" sz="2000" dirty="0" err="1">
                <a:solidFill>
                  <a:srgbClr val="FFFF00"/>
                </a:solidFill>
              </a:rPr>
              <a:t>dyn</a:t>
            </a:r>
            <a:r>
              <a:rPr lang="en-US" sz="2000" dirty="0"/>
              <a:t>) is a measure of </a:t>
            </a:r>
            <a:r>
              <a:rPr lang="en-US" sz="2000" b="1" dirty="0">
                <a:solidFill>
                  <a:schemeClr val="accent1">
                    <a:lumMod val="60000"/>
                    <a:lumOff val="40000"/>
                  </a:schemeClr>
                </a:solidFill>
              </a:rPr>
              <a:t>force</a:t>
            </a:r>
          </a:p>
          <a:p>
            <a:r>
              <a:rPr lang="en-US" sz="2200" dirty="0"/>
              <a:t>The higher (stronger) the intermolecular forces, the higher the surface tension</a:t>
            </a:r>
          </a:p>
          <a:p>
            <a:r>
              <a:rPr lang="en-US" sz="2200" dirty="0">
                <a:solidFill>
                  <a:schemeClr val="accent1">
                    <a:lumMod val="60000"/>
                    <a:lumOff val="40000"/>
                  </a:schemeClr>
                </a:solidFill>
              </a:rPr>
              <a:t>Water</a:t>
            </a:r>
            <a:r>
              <a:rPr lang="en-US" sz="2200" dirty="0"/>
              <a:t> has </a:t>
            </a:r>
            <a:r>
              <a:rPr lang="en-US" sz="2200" dirty="0">
                <a:solidFill>
                  <a:srgbClr val="FFFF00"/>
                </a:solidFill>
              </a:rPr>
              <a:t>very high intermolecular force</a:t>
            </a:r>
            <a:r>
              <a:rPr lang="en-US" sz="2200" dirty="0"/>
              <a:t> (because of </a:t>
            </a:r>
            <a:r>
              <a:rPr lang="en-US" sz="2200" dirty="0">
                <a:solidFill>
                  <a:srgbClr val="00FF00"/>
                </a:solidFill>
              </a:rPr>
              <a:t>hydrogen bonding </a:t>
            </a:r>
            <a:r>
              <a:rPr lang="en-US" sz="2200" dirty="0"/>
              <a:t>[later] while </a:t>
            </a:r>
            <a:r>
              <a:rPr lang="en-US" sz="2200" dirty="0">
                <a:solidFill>
                  <a:schemeClr val="accent1">
                    <a:lumMod val="60000"/>
                    <a:lumOff val="40000"/>
                  </a:schemeClr>
                </a:solidFill>
              </a:rPr>
              <a:t>organic molecules</a:t>
            </a:r>
            <a:r>
              <a:rPr lang="en-US" sz="2200" dirty="0"/>
              <a:t> have </a:t>
            </a:r>
            <a:r>
              <a:rPr lang="en-US" sz="2200" dirty="0">
                <a:solidFill>
                  <a:srgbClr val="FFFF00"/>
                </a:solidFill>
              </a:rPr>
              <a:t>lower intermolecular force/surface tension</a:t>
            </a:r>
          </a:p>
          <a:p>
            <a:pPr marL="0" indent="0">
              <a:buNone/>
            </a:pPr>
            <a:endParaRPr lang="en-US" b="1"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1F5B07-8FE3-3FEE-785F-C2D766A0913B}"/>
                  </a:ext>
                </a:extLst>
              </p:cNvPr>
              <p:cNvSpPr txBox="1"/>
              <p:nvPr/>
            </p:nvSpPr>
            <p:spPr>
              <a:xfrm>
                <a:off x="855802" y="5193338"/>
                <a:ext cx="7387240" cy="1354217"/>
              </a:xfrm>
              <a:prstGeom prst="rect">
                <a:avLst/>
              </a:prstGeom>
              <a:gradFill>
                <a:gsLst>
                  <a:gs pos="0">
                    <a:srgbClr val="92D050"/>
                  </a:gs>
                  <a:gs pos="100000">
                    <a:srgbClr val="FFFF00"/>
                  </a:gs>
                </a:gsLst>
                <a:lin ang="2700000" scaled="1"/>
              </a:gradFill>
            </p:spPr>
            <p:txBody>
              <a:bodyPr wrap="square" rtlCol="0">
                <a:spAutoFit/>
              </a:bodyPr>
              <a:lstStyle/>
              <a:p>
                <a:r>
                  <a:rPr lang="en-US" sz="2000" dirty="0">
                    <a:solidFill>
                      <a:srgbClr val="00B0F0"/>
                    </a:solidFill>
                  </a:rPr>
                  <a:t>Force</a:t>
                </a:r>
                <a:r>
                  <a:rPr lang="en-US" sz="2000" dirty="0">
                    <a:solidFill>
                      <a:schemeClr val="tx1"/>
                    </a:solidFill>
                  </a:rPr>
                  <a:t> (F) is related to </a:t>
                </a:r>
                <a:r>
                  <a:rPr lang="en-US" sz="2000" dirty="0">
                    <a:solidFill>
                      <a:srgbClr val="00B0F0"/>
                    </a:solidFill>
                  </a:rPr>
                  <a:t>energy</a:t>
                </a:r>
                <a:r>
                  <a:rPr lang="en-US" sz="2000" dirty="0">
                    <a:solidFill>
                      <a:schemeClr val="tx1"/>
                    </a:solidFill>
                  </a:rPr>
                  <a:t> (E) as </a:t>
                </a:r>
                <a:r>
                  <a:rPr lang="en-US" sz="2000" dirty="0">
                    <a:solidFill>
                      <a:srgbClr val="00B0F0"/>
                    </a:solidFill>
                  </a:rPr>
                  <a:t>work </a:t>
                </a:r>
                <a:r>
                  <a:rPr lang="en-US" sz="2000" dirty="0"/>
                  <a:t>(W)</a:t>
                </a:r>
                <a:r>
                  <a:rPr lang="en-US" sz="2000" dirty="0">
                    <a:solidFill>
                      <a:schemeClr val="tx1"/>
                    </a:solidFill>
                  </a:rPr>
                  <a:t> (both </a:t>
                </a:r>
                <a:r>
                  <a:rPr lang="en-US" sz="2000" dirty="0">
                    <a:solidFill>
                      <a:srgbClr val="00B0F0"/>
                    </a:solidFill>
                  </a:rPr>
                  <a:t>work</a:t>
                </a:r>
                <a:r>
                  <a:rPr lang="en-US" sz="2000" dirty="0">
                    <a:solidFill>
                      <a:schemeClr val="tx1"/>
                    </a:solidFill>
                  </a:rPr>
                  <a:t> and </a:t>
                </a:r>
                <a:r>
                  <a:rPr lang="en-US" sz="2000" dirty="0">
                    <a:solidFill>
                      <a:srgbClr val="00B0F0"/>
                    </a:solidFill>
                  </a:rPr>
                  <a:t>energy</a:t>
                </a:r>
                <a:r>
                  <a:rPr lang="en-US" sz="2000" dirty="0">
                    <a:solidFill>
                      <a:schemeClr val="tx1"/>
                    </a:solidFill>
                  </a:rPr>
                  <a:t> are measured in </a:t>
                </a:r>
                <a:r>
                  <a:rPr lang="en-US" sz="2000" dirty="0">
                    <a:solidFill>
                      <a:srgbClr val="C00000"/>
                    </a:solidFill>
                  </a:rPr>
                  <a:t>joules</a:t>
                </a:r>
                <a:r>
                  <a:rPr lang="en-US" sz="2000" dirty="0">
                    <a:solidFill>
                      <a:schemeClr val="tx1"/>
                    </a:solidFill>
                  </a:rPr>
                  <a:t>) by a </a:t>
                </a:r>
                <a:r>
                  <a:rPr lang="en-US" sz="2000" dirty="0">
                    <a:solidFill>
                      <a:srgbClr val="7030A0"/>
                    </a:solidFill>
                  </a:rPr>
                  <a:t>distance/length </a:t>
                </a:r>
                <a:r>
                  <a:rPr lang="en-US" sz="2000" dirty="0"/>
                  <a:t>(d) factor</a:t>
                </a:r>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panose="02040503050406030204" pitchFamily="18" charset="0"/>
                        </a:rPr>
                        <m:t>𝐸</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𝑜𝑟</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𝑊</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ea typeface="Cambria Math" panose="02040503050406030204" pitchFamily="18" charset="0"/>
                        </a:rPr>
                        <m:t>𝑑</m:t>
                      </m:r>
                    </m:oMath>
                  </m:oMathPara>
                </a14:m>
                <a:endParaRPr lang="en-US" sz="2400" dirty="0">
                  <a:solidFill>
                    <a:schemeClr val="tx1"/>
                  </a:solidFill>
                </a:endParaRPr>
              </a:p>
              <a:p>
                <a:r>
                  <a:rPr lang="en-US" dirty="0"/>
                  <a:t>You learn this is physics</a:t>
                </a:r>
              </a:p>
            </p:txBody>
          </p:sp>
        </mc:Choice>
        <mc:Fallback xmlns="">
          <p:sp>
            <p:nvSpPr>
              <p:cNvPr id="4" name="TextBox 3">
                <a:extLst>
                  <a:ext uri="{FF2B5EF4-FFF2-40B4-BE49-F238E27FC236}">
                    <a16:creationId xmlns:a16="http://schemas.microsoft.com/office/drawing/2014/main" id="{F21F5B07-8FE3-3FEE-785F-C2D766A0913B}"/>
                  </a:ext>
                </a:extLst>
              </p:cNvPr>
              <p:cNvSpPr txBox="1">
                <a:spLocks noRot="1" noChangeAspect="1" noMove="1" noResize="1" noEditPoints="1" noAdjustHandles="1" noChangeArrowheads="1" noChangeShapeType="1" noTextEdit="1"/>
              </p:cNvSpPr>
              <p:nvPr/>
            </p:nvSpPr>
            <p:spPr>
              <a:xfrm>
                <a:off x="855802" y="5193338"/>
                <a:ext cx="7387240" cy="1354217"/>
              </a:xfrm>
              <a:prstGeom prst="rect">
                <a:avLst/>
              </a:prstGeom>
              <a:blipFill>
                <a:blip r:embed="rId2"/>
                <a:stretch>
                  <a:fillRect l="-825" t="-2252" b="-630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98B1179-EDA8-5A3B-9024-927C5A394522}"/>
              </a:ext>
            </a:extLst>
          </p:cNvPr>
          <p:cNvSpPr>
            <a:spLocks noGrp="1"/>
          </p:cNvSpPr>
          <p:nvPr>
            <p:ph type="sldNum" sz="quarter" idx="10"/>
          </p:nvPr>
        </p:nvSpPr>
        <p:spPr/>
        <p:txBody>
          <a:bodyPr/>
          <a:lstStyle/>
          <a:p>
            <a:fld id="{B434390E-5614-49FD-B636-0EE8DCB870C2}" type="slidenum">
              <a:rPr lang="en-US" smtClean="0"/>
              <a:pPr/>
              <a:t>9</a:t>
            </a:fld>
            <a:endParaRPr lang="en-US" dirty="0"/>
          </a:p>
        </p:txBody>
      </p:sp>
    </p:spTree>
    <p:extLst>
      <p:ext uri="{BB962C8B-B14F-4D97-AF65-F5344CB8AC3E}">
        <p14:creationId xmlns:p14="http://schemas.microsoft.com/office/powerpoint/2010/main" val="3635046807"/>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31493</TotalTime>
  <Words>3575</Words>
  <Application>Microsoft Office PowerPoint</Application>
  <PresentationFormat>On-screen Show (4:3)</PresentationFormat>
  <Paragraphs>310</Paragraphs>
  <Slides>45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Cambria</vt:lpstr>
      <vt:lpstr>Cambria Math</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Liquid, Solids, Gases: Properties</vt:lpstr>
      <vt:lpstr>Liquid, Solids, Gases: Properties</vt:lpstr>
      <vt:lpstr>Liquid, Solids, Gases: Properties</vt:lpstr>
      <vt:lpstr>Water</vt:lpstr>
      <vt:lpstr>Some Terms, Definitions</vt:lpstr>
      <vt:lpstr>Surface Tension</vt:lpstr>
      <vt:lpstr>Surface Tension UNITS</vt:lpstr>
      <vt:lpstr>Surface Tension Fun</vt:lpstr>
      <vt:lpstr>Capillary Action</vt:lpstr>
      <vt:lpstr>Capillary Action</vt:lpstr>
      <vt:lpstr>Water vs Mercury in Capillary Action</vt:lpstr>
      <vt:lpstr>Biological Capillary Action</vt:lpstr>
      <vt:lpstr>Viscosity</vt:lpstr>
      <vt:lpstr>Viscosity</vt:lpstr>
      <vt:lpstr>Liquid Properties in Review</vt:lpstr>
      <vt:lpstr>Motor Oil</vt:lpstr>
      <vt:lpstr>Crystalline Solid Classes</vt:lpstr>
      <vt:lpstr>Crystalline Solid Classes</vt:lpstr>
      <vt:lpstr>Crystalline Solid Classes</vt:lpstr>
      <vt:lpstr>Crystalline Solid Classes</vt:lpstr>
      <vt:lpstr>Review: Crystalline Solid Classes</vt:lpstr>
      <vt:lpstr>Universe: System &amp; Surroundings</vt:lpstr>
      <vt:lpstr>Endothermic / Exothermic Reactions</vt:lpstr>
      <vt:lpstr>Endothermic or Endothermic?</vt:lpstr>
      <vt:lpstr>Book Confusion (not for exam)</vt:lpstr>
      <vt:lpstr>Energy: Heat &amp; Work</vt:lpstr>
      <vt:lpstr>Energy: Kinetic and Potential</vt:lpstr>
      <vt:lpstr>Energy: Chemical Potential</vt:lpstr>
      <vt:lpstr>Measuring Energy</vt:lpstr>
      <vt:lpstr>Heat Capacity</vt:lpstr>
      <vt:lpstr>Specific Heat</vt:lpstr>
      <vt:lpstr>Calculations</vt:lpstr>
      <vt:lpstr>Thoughts</vt:lpstr>
      <vt:lpstr>Phase Transitions</vt:lpstr>
      <vt:lpstr>Curiosities of Phases</vt:lpstr>
      <vt:lpstr>Phase Transitions</vt:lpstr>
      <vt:lpstr>Melting/Freezing/Sublimation</vt:lpstr>
      <vt:lpstr>Boiling/Evaporation/Condensation</vt:lpstr>
      <vt:lpstr>Evaporation Statistics </vt:lpstr>
      <vt:lpstr>Phase Change Energy Calculations</vt:lpstr>
      <vt:lpstr>Heating Curves</vt:lpstr>
      <vt:lpstr>Cooling Curves</vt:lpstr>
      <vt:lpstr>Slide Placeholder for Super-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1069</cp:revision>
  <cp:lastPrinted>2016-03-14T04:22:58Z</cp:lastPrinted>
  <dcterms:created xsi:type="dcterms:W3CDTF">2005-12-08T13:54:14Z</dcterms:created>
  <dcterms:modified xsi:type="dcterms:W3CDTF">2025-09-27T02:20:19Z</dcterms:modified>
</cp:coreProperties>
</file>